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78" r:id="rId1"/>
  </p:sldMasterIdLst>
  <p:notesMasterIdLst>
    <p:notesMasterId r:id="rId3"/>
  </p:notesMasterIdLst>
  <p:sldIdLst>
    <p:sldId id="258" r:id="rId2"/>
  </p:sldIdLst>
  <p:sldSz cx="30275213" cy="42811700"/>
  <p:notesSz cx="6858000" cy="9144000"/>
  <p:defaultTextStyle>
    <a:defPPr>
      <a:defRPr lang="ja-JP"/>
    </a:defPPr>
    <a:lvl1pPr marL="0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A0417"/>
    <a:srgbClr val="940416"/>
    <a:srgbClr val="9A1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8153" autoAdjust="0"/>
    <p:restoredTop sz="86607" autoAdjust="0"/>
  </p:normalViewPr>
  <p:slideViewPr>
    <p:cSldViewPr snapToGrid="0" snapToObjects="1">
      <p:cViewPr>
        <p:scale>
          <a:sx n="48" d="100"/>
          <a:sy n="48" d="100"/>
        </p:scale>
        <p:origin x="672" y="-3024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4A51C-144A-5945-AC64-5B2F07D3E8E1}" type="datetimeFigureOut">
              <a:rPr kumimoji="1" lang="ja-JP" altLang="en-US" smtClean="0"/>
              <a:t>2019/9/5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8F11F-E162-2740-9CF3-24F8744064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52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8F11F-E162-2740-9CF3-24F8744064E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45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1513761" y="39680131"/>
            <a:ext cx="7064216" cy="2279327"/>
          </a:xfrm>
          <a:prstGeom prst="rect">
            <a:avLst/>
          </a:prstGeom>
        </p:spPr>
        <p:txBody>
          <a:bodyPr/>
          <a:lstStyle/>
          <a:p>
            <a:fld id="{03547838-8B88-C441-B5D5-5E809D1A2E7D}" type="datetimeFigureOut">
              <a:rPr kumimoji="1" lang="ja-JP" altLang="en-US" smtClean="0"/>
              <a:t>2019/9/5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10344031" y="39680131"/>
            <a:ext cx="9587151" cy="227932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21697236" y="39680131"/>
            <a:ext cx="7064216" cy="2279327"/>
          </a:xfrm>
          <a:prstGeom prst="rect">
            <a:avLst/>
          </a:prstGeom>
        </p:spPr>
        <p:txBody>
          <a:bodyPr/>
          <a:lstStyle/>
          <a:p>
            <a:fld id="{1DA8D325-6DB4-3F45-9BBA-DBD30BA98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図形グループ 6"/>
          <p:cNvGrpSpPr/>
          <p:nvPr userDrawn="1"/>
        </p:nvGrpSpPr>
        <p:grpSpPr>
          <a:xfrm>
            <a:off x="0" y="1"/>
            <a:ext cx="30275213" cy="6544013"/>
            <a:chOff x="0" y="1"/>
            <a:chExt cx="30275213" cy="6544013"/>
          </a:xfrm>
        </p:grpSpPr>
        <p:sp>
          <p:nvSpPr>
            <p:cNvPr id="8" name="正方形/長方形 7"/>
            <p:cNvSpPr/>
            <p:nvPr/>
          </p:nvSpPr>
          <p:spPr>
            <a:xfrm>
              <a:off x="0" y="1"/>
              <a:ext cx="30275213" cy="6544013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9" name="図 8" descr="title_1[1]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9542" y="452451"/>
              <a:ext cx="3500232" cy="6009247"/>
            </a:xfrm>
            <a:prstGeom prst="rect">
              <a:avLst/>
            </a:prstGeom>
          </p:spPr>
        </p:pic>
        <p:sp>
          <p:nvSpPr>
            <p:cNvPr id="10" name="正方形/長方形 9"/>
            <p:cNvSpPr/>
            <p:nvPr/>
          </p:nvSpPr>
          <p:spPr>
            <a:xfrm flipV="1">
              <a:off x="23925123" y="251957"/>
              <a:ext cx="6081569" cy="400985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5676266" y="1"/>
              <a:ext cx="386551" cy="6461697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9121653" y="1"/>
              <a:ext cx="386551" cy="6461698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470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5" r:id="rId1"/>
  </p:sldLayoutIdLst>
  <p:txStyles>
    <p:titleStyle>
      <a:lvl1pPr algn="ctr" defTabSz="2086343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4757" indent="-1564757" algn="l" defTabSz="2086343" rtl="0" eaLnBrk="1" latinLnBrk="0" hangingPunct="1">
        <a:spcBef>
          <a:spcPct val="20000"/>
        </a:spcBef>
        <a:buFont typeface="Arial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0316" indent="-1303973" algn="l" defTabSz="2086343" rtl="0" eaLnBrk="1" latinLnBrk="0" hangingPunct="1">
        <a:spcBef>
          <a:spcPct val="20000"/>
        </a:spcBef>
        <a:buFont typeface="Arial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5875" indent="-1043171" algn="l" defTabSz="2086343" rtl="0" eaLnBrk="1" latinLnBrk="0" hangingPunct="1">
        <a:spcBef>
          <a:spcPct val="20000"/>
        </a:spcBef>
        <a:buFont typeface="Arial"/>
        <a:buChar char="•"/>
        <a:defRPr kumimoji="1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2218" indent="-1043171" algn="l" defTabSz="2086343" rtl="0" eaLnBrk="1" latinLnBrk="0" hangingPunct="1">
        <a:spcBef>
          <a:spcPct val="20000"/>
        </a:spcBef>
        <a:buFont typeface="Arial"/>
        <a:buChar char="–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88569" indent="-1043171" algn="l" defTabSz="2086343" rtl="0" eaLnBrk="1" latinLnBrk="0" hangingPunct="1">
        <a:spcBef>
          <a:spcPct val="20000"/>
        </a:spcBef>
        <a:buFont typeface="Arial"/>
        <a:buChar char="»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74921" indent="-1043171" algn="l" defTabSz="2086343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1264" indent="-1043171" algn="l" defTabSz="2086343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47615" indent="-1043171" algn="l" defTabSz="2086343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33967" indent="-1043171" algn="l" defTabSz="2086343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6343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2704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59046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5398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1750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18092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4444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0791" algn="l" defTabSz="2086343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図形グループ 6"/>
          <p:cNvGrpSpPr/>
          <p:nvPr/>
        </p:nvGrpSpPr>
        <p:grpSpPr>
          <a:xfrm>
            <a:off x="0" y="1"/>
            <a:ext cx="30275213" cy="6544013"/>
            <a:chOff x="0" y="1"/>
            <a:chExt cx="30275213" cy="6544013"/>
          </a:xfrm>
          <a:effectLst/>
        </p:grpSpPr>
        <p:sp>
          <p:nvSpPr>
            <p:cNvPr id="127" name="正方形/長方形 126"/>
            <p:cNvSpPr/>
            <p:nvPr/>
          </p:nvSpPr>
          <p:spPr>
            <a:xfrm>
              <a:off x="0" y="1"/>
              <a:ext cx="30275213" cy="6544013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9" name="正方形/長方形 148"/>
            <p:cNvSpPr/>
            <p:nvPr/>
          </p:nvSpPr>
          <p:spPr>
            <a:xfrm flipV="1">
              <a:off x="23925123" y="251957"/>
              <a:ext cx="6081569" cy="400985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25676266" y="1"/>
              <a:ext cx="386551" cy="6461697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29121653" y="1"/>
              <a:ext cx="386551" cy="6461698"/>
            </a:xfrm>
            <a:prstGeom prst="rect">
              <a:avLst/>
            </a:prstGeom>
            <a:solidFill>
              <a:srgbClr val="9A04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0" y="815239"/>
            <a:ext cx="26062817" cy="28007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b="1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確率的ノイズ透明化を用いた</a:t>
            </a:r>
            <a:br>
              <a:rPr kumimoji="1" lang="en-US" altLang="ja-JP" sz="8800" b="1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8800" b="1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大規模３次元計測点群の高品質透視可視化</a:t>
            </a:r>
            <a:endParaRPr kumimoji="1" lang="ja-JP" altLang="en-US" sz="8800" b="1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4126658"/>
            <a:ext cx="25676266" cy="120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28755" tIns="214380" rIns="428755" bIns="214380">
            <a:spAutoFit/>
          </a:bodyPr>
          <a:lstStyle/>
          <a:p>
            <a:pPr algn="ctr" defTabSz="4286631"/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内田</a:t>
            </a:r>
            <a:r>
              <a:rPr lang="en-US" altLang="ja-JP" sz="5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知将</a:t>
            </a:r>
            <a:r>
              <a:rPr lang="ja-JP" altLang="en-US" sz="5000" baseline="30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＊</a:t>
            </a:r>
            <a:r>
              <a:rPr lang="en-US" altLang="ja-JP" sz="5000" baseline="30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，長谷川</a:t>
            </a:r>
            <a:r>
              <a:rPr lang="en-US" altLang="ja-JP" sz="5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恭子</a:t>
            </a:r>
            <a:r>
              <a:rPr lang="en-US" altLang="ja-JP" sz="5000" baseline="30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†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，李</a:t>
            </a:r>
            <a:r>
              <a:rPr lang="en-US" altLang="ja-JP" sz="5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亮</a:t>
            </a:r>
            <a:r>
              <a:rPr lang="en-US" altLang="ja-JP" sz="5000" baseline="30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†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，田中</a:t>
            </a:r>
            <a:r>
              <a:rPr lang="en-US" altLang="ja-JP" sz="5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 </a:t>
            </a:r>
            <a:r>
              <a:rPr lang="ja-JP" altLang="en-US" sz="500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覚</a:t>
            </a:r>
            <a:r>
              <a:rPr lang="en-US" altLang="ja-JP" sz="5000" baseline="30000" dirty="0">
                <a:solidFill>
                  <a:srgbClr val="F2F2F2"/>
                </a:solidFill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rPr>
              <a:t>†</a:t>
            </a:r>
            <a:endParaRPr lang="en-US" altLang="ja-JP" sz="5000" dirty="0">
              <a:solidFill>
                <a:srgbClr val="F2F2F2"/>
              </a:solidFill>
              <a:latin typeface="Meiryo" panose="020B0604030504040204" pitchFamily="34" charset="-128"/>
              <a:ea typeface="Meiryo" panose="020B0604030504040204" pitchFamily="34" charset="-128"/>
              <a:cs typeface="ヒラギノ角ゴ ProN W3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AC5230-6D91-3044-B65E-E97D7EA3F689}"/>
              </a:ext>
            </a:extLst>
          </p:cNvPr>
          <p:cNvGrpSpPr/>
          <p:nvPr/>
        </p:nvGrpSpPr>
        <p:grpSpPr>
          <a:xfrm>
            <a:off x="360000" y="6898934"/>
            <a:ext cx="14597757" cy="2954641"/>
            <a:chOff x="360000" y="10852331"/>
            <a:chExt cx="14597757" cy="295464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23AA3CF-BAAE-7A4B-8297-8186ACDA5C1D}"/>
                </a:ext>
              </a:extLst>
            </p:cNvPr>
            <p:cNvSpPr/>
            <p:nvPr/>
          </p:nvSpPr>
          <p:spPr>
            <a:xfrm>
              <a:off x="360000" y="10852331"/>
              <a:ext cx="14580000" cy="2954641"/>
            </a:xfrm>
            <a:prstGeom prst="rect">
              <a:avLst/>
            </a:prstGeom>
            <a:noFill/>
            <a:ln w="101600">
              <a:solidFill>
                <a:srgbClr val="9A1B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480" name="グループ化 479">
              <a:extLst>
                <a:ext uri="{FF2B5EF4-FFF2-40B4-BE49-F238E27FC236}">
                  <a16:creationId xmlns:a16="http://schemas.microsoft.com/office/drawing/2014/main" id="{0F2470E0-9651-CF48-A4E0-1B735660DFC8}"/>
                </a:ext>
              </a:extLst>
            </p:cNvPr>
            <p:cNvGrpSpPr/>
            <p:nvPr/>
          </p:nvGrpSpPr>
          <p:grpSpPr>
            <a:xfrm>
              <a:off x="360000" y="10866117"/>
              <a:ext cx="14597757" cy="1440000"/>
              <a:chOff x="360000" y="10866117"/>
              <a:chExt cx="14597757" cy="1440000"/>
            </a:xfrm>
          </p:grpSpPr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AA69927-D44E-FA42-97E4-23B427E851F9}"/>
                  </a:ext>
                </a:extLst>
              </p:cNvPr>
              <p:cNvSpPr/>
              <p:nvPr/>
            </p:nvSpPr>
            <p:spPr>
              <a:xfrm>
                <a:off x="377757" y="10866117"/>
                <a:ext cx="14580000" cy="1440000"/>
              </a:xfrm>
              <a:prstGeom prst="rect">
                <a:avLst/>
              </a:prstGeom>
              <a:solidFill>
                <a:srgbClr val="9A1B1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037A4C8-8CED-9443-AD14-9DBC52E94DEB}"/>
                  </a:ext>
                </a:extLst>
              </p:cNvPr>
              <p:cNvSpPr/>
              <p:nvPr/>
            </p:nvSpPr>
            <p:spPr>
              <a:xfrm>
                <a:off x="360000" y="11161492"/>
                <a:ext cx="4339651" cy="923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１．</a:t>
                </a:r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研究背景</a:t>
                </a:r>
                <a:endParaRPr lang="ja-JP" altLang="en-US" sz="5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C44DF51-F405-A943-B3B1-15C3B86F3069}"/>
                </a:ext>
              </a:extLst>
            </p:cNvPr>
            <p:cNvSpPr txBox="1"/>
            <p:nvPr/>
          </p:nvSpPr>
          <p:spPr>
            <a:xfrm>
              <a:off x="396000" y="12443462"/>
              <a:ext cx="14416617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・有形文化財の保存・活用を</a:t>
              </a:r>
              <a:r>
                <a:rPr lang="ja-JP" altLang="en-US" sz="4000" dirty="0">
                  <a:latin typeface="Meiryo" panose="020B0604030504040204" pitchFamily="34" charset="-128"/>
                  <a:ea typeface="Meiryo" panose="020B0604030504040204" pitchFamily="34" charset="-128"/>
                </a:rPr>
                <a:t>目的</a:t>
              </a:r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とするデジタルアーカイブ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・レーザ計測技術の発展により数十億点規模の点群が取得可能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37DEC0F-4718-FE44-9164-60406FADA523}"/>
              </a:ext>
            </a:extLst>
          </p:cNvPr>
          <p:cNvGrpSpPr/>
          <p:nvPr/>
        </p:nvGrpSpPr>
        <p:grpSpPr>
          <a:xfrm>
            <a:off x="360000" y="10274352"/>
            <a:ext cx="14598735" cy="3750491"/>
            <a:chOff x="351532" y="13942807"/>
            <a:chExt cx="14598735" cy="375049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E3C814D-9F5E-964C-819F-654C0D8E9A93}"/>
                </a:ext>
              </a:extLst>
            </p:cNvPr>
            <p:cNvSpPr/>
            <p:nvPr/>
          </p:nvSpPr>
          <p:spPr>
            <a:xfrm>
              <a:off x="351532" y="13942807"/>
              <a:ext cx="14580000" cy="3750491"/>
            </a:xfrm>
            <a:prstGeom prst="rect">
              <a:avLst/>
            </a:prstGeom>
            <a:noFill/>
            <a:ln w="101600">
              <a:solidFill>
                <a:srgbClr val="9A1B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481" name="グループ化 480">
              <a:extLst>
                <a:ext uri="{FF2B5EF4-FFF2-40B4-BE49-F238E27FC236}">
                  <a16:creationId xmlns:a16="http://schemas.microsoft.com/office/drawing/2014/main" id="{884D9322-7A9A-444A-9589-BDEFA270A5E3}"/>
                </a:ext>
              </a:extLst>
            </p:cNvPr>
            <p:cNvGrpSpPr/>
            <p:nvPr/>
          </p:nvGrpSpPr>
          <p:grpSpPr>
            <a:xfrm>
              <a:off x="351532" y="13942807"/>
              <a:ext cx="14598735" cy="1440000"/>
              <a:chOff x="351532" y="13942807"/>
              <a:chExt cx="14598735" cy="1440000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1B76F67-0E58-3847-BF74-DEDB2C42E4B6}"/>
                  </a:ext>
                </a:extLst>
              </p:cNvPr>
              <p:cNvSpPr/>
              <p:nvPr/>
            </p:nvSpPr>
            <p:spPr>
              <a:xfrm>
                <a:off x="370267" y="13942807"/>
                <a:ext cx="14580000" cy="1440000"/>
              </a:xfrm>
              <a:prstGeom prst="rect">
                <a:avLst/>
              </a:prstGeom>
              <a:solidFill>
                <a:srgbClr val="9A1B1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8CFE9329-20A4-0549-AF38-09AF06B5CD6F}"/>
                  </a:ext>
                </a:extLst>
              </p:cNvPr>
              <p:cNvSpPr/>
              <p:nvPr/>
            </p:nvSpPr>
            <p:spPr>
              <a:xfrm>
                <a:off x="351532" y="14259082"/>
                <a:ext cx="4339651" cy="923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２．</a:t>
                </a:r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研究目的</a:t>
                </a:r>
                <a:endParaRPr lang="ja-JP" altLang="en-US" sz="5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6F01A77F-46B4-4C4A-8830-BC4A8D6686CE}"/>
                </a:ext>
              </a:extLst>
            </p:cNvPr>
            <p:cNvGrpSpPr/>
            <p:nvPr/>
          </p:nvGrpSpPr>
          <p:grpSpPr>
            <a:xfrm>
              <a:off x="387531" y="15528236"/>
              <a:ext cx="14416617" cy="2025981"/>
              <a:chOff x="387531" y="15350436"/>
              <a:chExt cx="14416617" cy="2025981"/>
            </a:xfrm>
          </p:grpSpPr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1A8DA334-9FF7-D84A-9C28-363221F82778}"/>
                  </a:ext>
                </a:extLst>
              </p:cNvPr>
              <p:cNvSpPr txBox="1"/>
              <p:nvPr/>
            </p:nvSpPr>
            <p:spPr>
              <a:xfrm>
                <a:off x="387531" y="16668531"/>
                <a:ext cx="14416617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・</a:t>
                </a: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確率的ポイントレンダリングによる</a:t>
                </a:r>
                <a:r>
                  <a:rPr lang="ja-JP" altLang="en-US" sz="4000" b="1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ノイズ透明化効果の実証</a:t>
                </a:r>
                <a:endParaRPr lang="en-US" altLang="ja-JP" sz="40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3" name="正方形/長方形 372">
                <a:extLst>
                  <a:ext uri="{FF2B5EF4-FFF2-40B4-BE49-F238E27FC236}">
                    <a16:creationId xmlns:a16="http://schemas.microsoft.com/office/drawing/2014/main" id="{9A094E3D-9072-3445-B6AB-56B340D34A6B}"/>
                  </a:ext>
                </a:extLst>
              </p:cNvPr>
              <p:cNvSpPr/>
              <p:nvPr/>
            </p:nvSpPr>
            <p:spPr>
              <a:xfrm>
                <a:off x="387532" y="15350436"/>
                <a:ext cx="14040000" cy="1323439"/>
              </a:xfrm>
              <a:prstGeom prst="rect">
                <a:avLst/>
              </a:prstGeom>
              <a:ln w="38100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・レーザ計測で得られる大規模３次元点群を対象とした，</a:t>
                </a:r>
                <a:b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　</a:t>
                </a:r>
                <a:r>
                  <a:rPr lang="ja-JP" altLang="en-US" sz="4000" b="1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ノイズに対してロバストな透視可視化手法の確立</a:t>
                </a:r>
                <a:endParaRPr lang="en-US" altLang="ja-JP" sz="40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E66F6918-D814-E248-B583-9D9A5DF3C412}"/>
              </a:ext>
            </a:extLst>
          </p:cNvPr>
          <p:cNvGrpSpPr/>
          <p:nvPr/>
        </p:nvGrpSpPr>
        <p:grpSpPr>
          <a:xfrm>
            <a:off x="15300000" y="38919865"/>
            <a:ext cx="14581997" cy="3559311"/>
            <a:chOff x="15300000" y="38208667"/>
            <a:chExt cx="14581997" cy="3559311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6E82650-4B10-7C41-97AE-02F3AFA10461}"/>
                </a:ext>
              </a:extLst>
            </p:cNvPr>
            <p:cNvSpPr/>
            <p:nvPr/>
          </p:nvSpPr>
          <p:spPr>
            <a:xfrm>
              <a:off x="15300000" y="38242863"/>
              <a:ext cx="14580000" cy="3525115"/>
            </a:xfrm>
            <a:prstGeom prst="rect">
              <a:avLst/>
            </a:prstGeom>
            <a:noFill/>
            <a:ln w="101600">
              <a:solidFill>
                <a:srgbClr val="9A1B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5FAA61E-2D8F-8743-880A-A86BE9A2B758}"/>
                </a:ext>
              </a:extLst>
            </p:cNvPr>
            <p:cNvGrpSpPr/>
            <p:nvPr/>
          </p:nvGrpSpPr>
          <p:grpSpPr>
            <a:xfrm>
              <a:off x="15300000" y="38208667"/>
              <a:ext cx="14581997" cy="1440000"/>
              <a:chOff x="15244486" y="31154351"/>
              <a:chExt cx="14581997" cy="1440000"/>
            </a:xfrm>
            <a:effectLst/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21A1303-6BC5-8D44-8F2D-776F1FCDDAE7}"/>
                  </a:ext>
                </a:extLst>
              </p:cNvPr>
              <p:cNvSpPr/>
              <p:nvPr/>
            </p:nvSpPr>
            <p:spPr>
              <a:xfrm>
                <a:off x="15246483" y="31154351"/>
                <a:ext cx="14580000" cy="1440000"/>
              </a:xfrm>
              <a:prstGeom prst="rect">
                <a:avLst/>
              </a:prstGeom>
              <a:solidFill>
                <a:srgbClr val="9A1B1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01BC63F-01F3-3A49-83CD-16ACD0A0BACD}"/>
                  </a:ext>
                </a:extLst>
              </p:cNvPr>
              <p:cNvSpPr/>
              <p:nvPr/>
            </p:nvSpPr>
            <p:spPr>
              <a:xfrm>
                <a:off x="15244486" y="31485865"/>
                <a:ext cx="364715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７．</a:t>
                </a:r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まとめ</a:t>
                </a:r>
                <a:endParaRPr lang="ja-JP" altLang="en-US" sz="5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464" name="テキスト ボックス 463">
              <a:extLst>
                <a:ext uri="{FF2B5EF4-FFF2-40B4-BE49-F238E27FC236}">
                  <a16:creationId xmlns:a16="http://schemas.microsoft.com/office/drawing/2014/main" id="{9D20E73A-AF50-554B-8832-92148193CE52}"/>
                </a:ext>
              </a:extLst>
            </p:cNvPr>
            <p:cNvSpPr txBox="1"/>
            <p:nvPr/>
          </p:nvSpPr>
          <p:spPr>
            <a:xfrm>
              <a:off x="15300000" y="39788791"/>
              <a:ext cx="14449809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・確率的ポイントレンダリングによるノイズ透明化効果を実証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・３次元計測点群を対象として，ノイズを透明化することで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　ノイズにロバストな透視可視化を実現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CB852DF-A4E3-D44A-963A-E5EA8C55DAFE}"/>
              </a:ext>
            </a:extLst>
          </p:cNvPr>
          <p:cNvSpPr/>
          <p:nvPr/>
        </p:nvSpPr>
        <p:spPr>
          <a:xfrm>
            <a:off x="360000" y="14501316"/>
            <a:ext cx="14580000" cy="11329139"/>
          </a:xfrm>
          <a:prstGeom prst="rect">
            <a:avLst/>
          </a:prstGeom>
          <a:noFill/>
          <a:ln w="101600">
            <a:solidFill>
              <a:srgbClr val="9A1B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ABD7CF-5961-064D-A8B7-12388C21F089}"/>
              </a:ext>
            </a:extLst>
          </p:cNvPr>
          <p:cNvGrpSpPr/>
          <p:nvPr/>
        </p:nvGrpSpPr>
        <p:grpSpPr>
          <a:xfrm>
            <a:off x="359999" y="14494292"/>
            <a:ext cx="14580000" cy="1440000"/>
            <a:chOff x="371949" y="18802217"/>
            <a:chExt cx="14580000" cy="1440000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52723E6-59B9-164C-BBB5-3E24289B67A8}"/>
                </a:ext>
              </a:extLst>
            </p:cNvPr>
            <p:cNvSpPr/>
            <p:nvPr/>
          </p:nvSpPr>
          <p:spPr>
            <a:xfrm>
              <a:off x="371949" y="18802217"/>
              <a:ext cx="14580000" cy="1440000"/>
            </a:xfrm>
            <a:prstGeom prst="rect">
              <a:avLst/>
            </a:prstGeom>
            <a:solidFill>
              <a:srgbClr val="9A1B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BB86C3AF-6434-3247-A928-EF3F58153A4F}"/>
                </a:ext>
              </a:extLst>
            </p:cNvPr>
            <p:cNvSpPr/>
            <p:nvPr/>
          </p:nvSpPr>
          <p:spPr>
            <a:xfrm>
              <a:off x="371950" y="19104260"/>
              <a:ext cx="10572125" cy="923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b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imes New Roman"/>
                </a:rPr>
                <a:t>３．</a:t>
              </a:r>
              <a:r>
                <a:rPr lang="ja-JP" altLang="en-US" sz="5400" b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確率的ポイントレンダリング</a:t>
              </a:r>
              <a:endParaRPr lang="ja-JP" altLang="en-US" sz="5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1309A8C-989C-A74A-B1B8-DCA7ABDA10E9}"/>
              </a:ext>
            </a:extLst>
          </p:cNvPr>
          <p:cNvSpPr/>
          <p:nvPr/>
        </p:nvSpPr>
        <p:spPr>
          <a:xfrm>
            <a:off x="540393" y="24863563"/>
            <a:ext cx="13386431" cy="9048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2400" baseline="30000" dirty="0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[1] S. Tanaka, K. Hasegawa, N. Okamoto, R. </a:t>
            </a:r>
            <a:r>
              <a:rPr lang="en-US" altLang="ja-JP" sz="2400" baseline="30000" dirty="0" err="1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Umegaki</a:t>
            </a:r>
            <a:r>
              <a:rPr lang="en-US" altLang="ja-JP" sz="2400" baseline="30000" dirty="0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S. Wang, M. </a:t>
            </a:r>
            <a:r>
              <a:rPr lang="en-US" altLang="ja-JP" sz="2400" baseline="30000" dirty="0" err="1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Uemura</a:t>
            </a:r>
            <a:r>
              <a:rPr lang="en-US" altLang="ja-JP" sz="2400" baseline="30000" dirty="0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A. Okamoto, and K. </a:t>
            </a:r>
            <a:r>
              <a:rPr lang="en-US" altLang="ja-JP" sz="2400" baseline="30000" dirty="0" err="1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Koyamada</a:t>
            </a:r>
            <a:r>
              <a:rPr lang="en-US" altLang="ja-JP" sz="2400" baseline="30000" dirty="0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ja-JP" sz="2400" baseline="30000" dirty="0">
                <a:solidFill>
                  <a:srgbClr val="10253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“See-Through Imaging of Laser-scanned 3D Cultural Heritage Objects based on Stochastic Rendering of Large-Scale Point Clouds, ” ISPRS Annals of Photogrammetry, Remote Sensing and Spatial Information Sciences, Volume III-5, 2016, pp.73-80, 2016. </a:t>
            </a:r>
          </a:p>
        </p:txBody>
      </p:sp>
      <p:grpSp>
        <p:nvGrpSpPr>
          <p:cNvPr id="465" name="グループ化 464">
            <a:extLst>
              <a:ext uri="{FF2B5EF4-FFF2-40B4-BE49-F238E27FC236}">
                <a16:creationId xmlns:a16="http://schemas.microsoft.com/office/drawing/2014/main" id="{18F0543E-DEF7-8549-B323-4B3914432BCD}"/>
              </a:ext>
            </a:extLst>
          </p:cNvPr>
          <p:cNvGrpSpPr/>
          <p:nvPr/>
        </p:nvGrpSpPr>
        <p:grpSpPr>
          <a:xfrm>
            <a:off x="395999" y="21369370"/>
            <a:ext cx="6588167" cy="3257694"/>
            <a:chOff x="7132382" y="30344162"/>
            <a:chExt cx="6588167" cy="3257694"/>
          </a:xfrm>
          <a:effectLst/>
        </p:grpSpPr>
        <p:sp>
          <p:nvSpPr>
            <p:cNvPr id="436" name="テキスト ボックス 435">
              <a:extLst>
                <a:ext uri="{FF2B5EF4-FFF2-40B4-BE49-F238E27FC236}">
                  <a16:creationId xmlns:a16="http://schemas.microsoft.com/office/drawing/2014/main" id="{9944CA43-D361-2546-835F-BB73B9E82D8E}"/>
                </a:ext>
              </a:extLst>
            </p:cNvPr>
            <p:cNvSpPr txBox="1"/>
            <p:nvPr/>
          </p:nvSpPr>
          <p:spPr>
            <a:xfrm>
              <a:off x="7132382" y="30344162"/>
              <a:ext cx="648512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・対応するピクセルごとに</a:t>
              </a:r>
              <a:endParaRPr kumimoji="1"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輝度値を平均</a:t>
              </a:r>
              <a:endParaRPr lang="en-US" altLang="ja-JP" sz="4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kumimoji="1" lang="ja-JP" altLang="en-US" sz="4000" dirty="0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→</a:t>
              </a:r>
              <a:r>
                <a:rPr kumimoji="1" lang="en-US" altLang="ja-JP" sz="40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JP" altLang="en-US" sz="4000" b="1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解像度が低下しない</a:t>
              </a:r>
              <a:endParaRPr kumimoji="1" lang="en-US" altLang="ja-JP" sz="4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3" name="テキスト ボックス 462">
              <a:extLst>
                <a:ext uri="{FF2B5EF4-FFF2-40B4-BE49-F238E27FC236}">
                  <a16:creationId xmlns:a16="http://schemas.microsoft.com/office/drawing/2014/main" id="{00C817B5-5AB4-5C4C-80F9-FFECDB75B751}"/>
                </a:ext>
              </a:extLst>
            </p:cNvPr>
            <p:cNvSpPr txBox="1"/>
            <p:nvPr/>
          </p:nvSpPr>
          <p:spPr>
            <a:xfrm>
              <a:off x="7132383" y="32278417"/>
              <a:ext cx="65881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4000">
                  <a:latin typeface="Meiryo" panose="020B0604030504040204" pitchFamily="34" charset="-128"/>
                  <a:ea typeface="Meiryo" panose="020B0604030504040204" pitchFamily="34" charset="-128"/>
                </a:rPr>
                <a:t>・大規模点群の</a:t>
              </a:r>
              <a:r>
                <a:rPr lang="ja-JP" altLang="en-US" sz="4000" b="1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冗長性を</a:t>
              </a:r>
              <a:endParaRPr lang="en-US" altLang="ja-JP" sz="4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40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lang="ja-JP" altLang="en-US" sz="4000" b="1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画質向上に有効利用</a:t>
              </a:r>
              <a:endParaRPr lang="ja-JP" altLang="en-US" sz="4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99" name="グループ化 498">
            <a:extLst>
              <a:ext uri="{FF2B5EF4-FFF2-40B4-BE49-F238E27FC236}">
                <a16:creationId xmlns:a16="http://schemas.microsoft.com/office/drawing/2014/main" id="{49710F89-F83C-A44E-A399-16F9510DD6B2}"/>
              </a:ext>
            </a:extLst>
          </p:cNvPr>
          <p:cNvGrpSpPr/>
          <p:nvPr/>
        </p:nvGrpSpPr>
        <p:grpSpPr>
          <a:xfrm>
            <a:off x="7060825" y="20737947"/>
            <a:ext cx="7155135" cy="3820306"/>
            <a:chOff x="7060825" y="20634853"/>
            <a:chExt cx="7155135" cy="3820306"/>
          </a:xfrm>
        </p:grpSpPr>
        <p:grpSp>
          <p:nvGrpSpPr>
            <p:cNvPr id="457" name="グループ化 456">
              <a:extLst>
                <a:ext uri="{FF2B5EF4-FFF2-40B4-BE49-F238E27FC236}">
                  <a16:creationId xmlns:a16="http://schemas.microsoft.com/office/drawing/2014/main" id="{B23816F0-0C87-E547-B2AC-B801773B0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4708" y="20634853"/>
              <a:ext cx="6231252" cy="3240000"/>
              <a:chOff x="764241" y="30641497"/>
              <a:chExt cx="6060630" cy="3152203"/>
            </a:xfrm>
            <a:effectLst/>
          </p:grpSpPr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42997D87-2D21-5746-9698-AFAC2AA139CD}"/>
                  </a:ext>
                </a:extLst>
              </p:cNvPr>
              <p:cNvGrpSpPr/>
              <p:nvPr/>
            </p:nvGrpSpPr>
            <p:grpSpPr>
              <a:xfrm>
                <a:off x="764241" y="30641497"/>
                <a:ext cx="6060630" cy="3152203"/>
                <a:chOff x="1243401" y="30733002"/>
                <a:chExt cx="6060630" cy="3152203"/>
              </a:xfrm>
            </p:grpSpPr>
            <p:grpSp>
              <p:nvGrpSpPr>
                <p:cNvPr id="375" name="グループ化 374">
                  <a:extLst>
                    <a:ext uri="{FF2B5EF4-FFF2-40B4-BE49-F238E27FC236}">
                      <a16:creationId xmlns:a16="http://schemas.microsoft.com/office/drawing/2014/main" id="{D04EFF03-6349-DE4F-8A52-8E79C87E63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43401" y="30733002"/>
                  <a:ext cx="6060630" cy="3152203"/>
                  <a:chOff x="4659390" y="1879454"/>
                  <a:chExt cx="4388911" cy="2282559"/>
                </a:xfrm>
              </p:grpSpPr>
              <p:grpSp>
                <p:nvGrpSpPr>
                  <p:cNvPr id="376" name="図形グループ 11">
                    <a:extLst>
                      <a:ext uri="{FF2B5EF4-FFF2-40B4-BE49-F238E27FC236}">
                        <a16:creationId xmlns:a16="http://schemas.microsoft.com/office/drawing/2014/main" id="{37216641-8641-CF47-8764-BEBB5F3814E9}"/>
                      </a:ext>
                    </a:extLst>
                  </p:cNvPr>
                  <p:cNvGrpSpPr/>
                  <p:nvPr/>
                </p:nvGrpSpPr>
                <p:grpSpPr>
                  <a:xfrm>
                    <a:off x="4659390" y="1879454"/>
                    <a:ext cx="2322949" cy="1603626"/>
                    <a:chOff x="516772" y="1139666"/>
                    <a:chExt cx="3069802" cy="2258063"/>
                  </a:xfrm>
                  <a:effectLst/>
                </p:grpSpPr>
                <p:sp>
                  <p:nvSpPr>
                    <p:cNvPr id="417" name="平行四辺形 416">
                      <a:extLst>
                        <a:ext uri="{FF2B5EF4-FFF2-40B4-BE49-F238E27FC236}">
                          <a16:creationId xmlns:a16="http://schemas.microsoft.com/office/drawing/2014/main" id="{867492CB-9706-9A44-B68C-1B9973795BE8}"/>
                        </a:ext>
                      </a:extLst>
                    </p:cNvPr>
                    <p:cNvSpPr/>
                    <p:nvPr/>
                  </p:nvSpPr>
                  <p:spPr>
                    <a:xfrm rot="9722432">
                      <a:off x="516772" y="1372055"/>
                      <a:ext cx="2490537" cy="1612232"/>
                    </a:xfrm>
                    <a:prstGeom prst="parallelogram">
                      <a:avLst>
                        <a:gd name="adj" fmla="val 32463"/>
                      </a:avLst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418" name="直線コネクタ 417">
                      <a:extLst>
                        <a:ext uri="{FF2B5EF4-FFF2-40B4-BE49-F238E27FC236}">
                          <a16:creationId xmlns:a16="http://schemas.microsoft.com/office/drawing/2014/main" id="{9F5D2C53-0B02-404F-AD21-826F73B9AD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87145" y="1515057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9" name="直線コネクタ 418">
                      <a:extLst>
                        <a:ext uri="{FF2B5EF4-FFF2-40B4-BE49-F238E27FC236}">
                          <a16:creationId xmlns:a16="http://schemas.microsoft.com/office/drawing/2014/main" id="{EC52A309-AC73-204E-B8E0-B2F153110E2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57036" y="1406769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直線コネクタ 419">
                      <a:extLst>
                        <a:ext uri="{FF2B5EF4-FFF2-40B4-BE49-F238E27FC236}">
                          <a16:creationId xmlns:a16="http://schemas.microsoft.com/office/drawing/2014/main" id="{BE6E169C-05BF-3D4E-938F-D55F70E32B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25077" y="1269603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直線コネクタ 420">
                      <a:extLst>
                        <a:ext uri="{FF2B5EF4-FFF2-40B4-BE49-F238E27FC236}">
                          <a16:creationId xmlns:a16="http://schemas.microsoft.com/office/drawing/2014/main" id="{9EF7C3EB-AEF1-9C46-827E-EEFA5F4BFB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06733" y="1139666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直線コネクタ 421">
                      <a:extLst>
                        <a:ext uri="{FF2B5EF4-FFF2-40B4-BE49-F238E27FC236}">
                          <a16:creationId xmlns:a16="http://schemas.microsoft.com/office/drawing/2014/main" id="{6443E513-D141-324E-AC52-C1368E17F1B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21283" y="1386424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直線コネクタ 422">
                      <a:extLst>
                        <a:ext uri="{FF2B5EF4-FFF2-40B4-BE49-F238E27FC236}">
                          <a16:creationId xmlns:a16="http://schemas.microsoft.com/office/drawing/2014/main" id="{75B93F2D-497D-AC45-8E0E-34E50B315A8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27320" y="1708163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直線コネクタ 423">
                      <a:extLst>
                        <a:ext uri="{FF2B5EF4-FFF2-40B4-BE49-F238E27FC236}">
                          <a16:creationId xmlns:a16="http://schemas.microsoft.com/office/drawing/2014/main" id="{64F90069-DC25-BE46-A5D6-E6CBB7001CB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33357" y="2041935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" name="直線コネクタ 424">
                      <a:extLst>
                        <a:ext uri="{FF2B5EF4-FFF2-40B4-BE49-F238E27FC236}">
                          <a16:creationId xmlns:a16="http://schemas.microsoft.com/office/drawing/2014/main" id="{BD72F6B8-C25F-9641-BFE3-A3E2F90D85F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27362" y="2387738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9" name="平行四辺形 438">
                      <a:extLst>
                        <a:ext uri="{FF2B5EF4-FFF2-40B4-BE49-F238E27FC236}">
                          <a16:creationId xmlns:a16="http://schemas.microsoft.com/office/drawing/2014/main" id="{86637A40-E818-1A46-8949-79B5E6122CDA}"/>
                        </a:ext>
                      </a:extLst>
                    </p:cNvPr>
                    <p:cNvSpPr/>
                    <p:nvPr/>
                  </p:nvSpPr>
                  <p:spPr>
                    <a:xfrm rot="9722432">
                      <a:off x="1096037" y="1536829"/>
                      <a:ext cx="2490537" cy="1612233"/>
                    </a:xfrm>
                    <a:prstGeom prst="parallelogram">
                      <a:avLst>
                        <a:gd name="adj" fmla="val 32463"/>
                      </a:avLst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440" name="直線コネクタ 439">
                      <a:extLst>
                        <a:ext uri="{FF2B5EF4-FFF2-40B4-BE49-F238E27FC236}">
                          <a16:creationId xmlns:a16="http://schemas.microsoft.com/office/drawing/2014/main" id="{089B219C-8553-6C4F-BF71-523DBED7FF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54257" y="1705727"/>
                      <a:ext cx="0" cy="1692002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直線コネクタ 440">
                      <a:extLst>
                        <a:ext uri="{FF2B5EF4-FFF2-40B4-BE49-F238E27FC236}">
                          <a16:creationId xmlns:a16="http://schemas.microsoft.com/office/drawing/2014/main" id="{08AE244F-0C76-A744-8012-9DFCD52030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24146" y="1581365"/>
                      <a:ext cx="0" cy="169200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直線コネクタ 441">
                      <a:extLst>
                        <a:ext uri="{FF2B5EF4-FFF2-40B4-BE49-F238E27FC236}">
                          <a16:creationId xmlns:a16="http://schemas.microsoft.com/office/drawing/2014/main" id="{9CD2A009-BE81-2A46-B43D-66137823CF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92187" y="1460272"/>
                      <a:ext cx="0" cy="169200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直線コネクタ 442">
                      <a:extLst>
                        <a:ext uri="{FF2B5EF4-FFF2-40B4-BE49-F238E27FC236}">
                          <a16:creationId xmlns:a16="http://schemas.microsoft.com/office/drawing/2014/main" id="{451BD622-9C7E-9D41-9734-1920CEE27B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3845" y="1330337"/>
                      <a:ext cx="0" cy="169200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4" name="直線コネクタ 443">
                      <a:extLst>
                        <a:ext uri="{FF2B5EF4-FFF2-40B4-BE49-F238E27FC236}">
                          <a16:creationId xmlns:a16="http://schemas.microsoft.com/office/drawing/2014/main" id="{7065E27D-B105-4B49-9B0D-F5034969F61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388393" y="1577094"/>
                      <a:ext cx="1885700" cy="599242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直線コネクタ 444">
                      <a:extLst>
                        <a:ext uri="{FF2B5EF4-FFF2-40B4-BE49-F238E27FC236}">
                          <a16:creationId xmlns:a16="http://schemas.microsoft.com/office/drawing/2014/main" id="{528AF42B-9954-AD49-B3D5-30482DBF143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394432" y="1898836"/>
                      <a:ext cx="1885700" cy="599242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線コネクタ 445">
                      <a:extLst>
                        <a:ext uri="{FF2B5EF4-FFF2-40B4-BE49-F238E27FC236}">
                          <a16:creationId xmlns:a16="http://schemas.microsoft.com/office/drawing/2014/main" id="{5A017A6A-C785-104A-8B6D-05B1D7D6F4D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400469" y="2232598"/>
                      <a:ext cx="1885700" cy="599242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コネクタ 446">
                      <a:extLst>
                        <a:ext uri="{FF2B5EF4-FFF2-40B4-BE49-F238E27FC236}">
                          <a16:creationId xmlns:a16="http://schemas.microsoft.com/office/drawing/2014/main" id="{1E91A714-6F5F-A341-BF36-25BBAF4E9F8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394469" y="2578405"/>
                      <a:ext cx="1885700" cy="599242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8" name="図形グループ 11">
                    <a:extLst>
                      <a:ext uri="{FF2B5EF4-FFF2-40B4-BE49-F238E27FC236}">
                        <a16:creationId xmlns:a16="http://schemas.microsoft.com/office/drawing/2014/main" id="{5F391DA2-514D-3842-8E0E-23760F6E295D}"/>
                      </a:ext>
                    </a:extLst>
                  </p:cNvPr>
                  <p:cNvGrpSpPr/>
                  <p:nvPr/>
                </p:nvGrpSpPr>
                <p:grpSpPr>
                  <a:xfrm>
                    <a:off x="5539595" y="2131959"/>
                    <a:ext cx="1884613" cy="1468217"/>
                    <a:chOff x="7282" y="496345"/>
                    <a:chExt cx="2490537" cy="2067397"/>
                  </a:xfrm>
                  <a:effectLst/>
                </p:grpSpPr>
                <p:sp>
                  <p:nvSpPr>
                    <p:cNvPr id="399" name="平行四辺形 398">
                      <a:extLst>
                        <a:ext uri="{FF2B5EF4-FFF2-40B4-BE49-F238E27FC236}">
                          <a16:creationId xmlns:a16="http://schemas.microsoft.com/office/drawing/2014/main" id="{EBB61A0E-AE92-0B41-9CEA-CD3DF742215A}"/>
                        </a:ext>
                      </a:extLst>
                    </p:cNvPr>
                    <p:cNvSpPr/>
                    <p:nvPr/>
                  </p:nvSpPr>
                  <p:spPr>
                    <a:xfrm rot="9722432">
                      <a:off x="7282" y="728742"/>
                      <a:ext cx="2490537" cy="1612232"/>
                    </a:xfrm>
                    <a:prstGeom prst="parallelogram">
                      <a:avLst>
                        <a:gd name="adj" fmla="val 32463"/>
                      </a:avLst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400" name="直線コネクタ 399">
                      <a:extLst>
                        <a:ext uri="{FF2B5EF4-FFF2-40B4-BE49-F238E27FC236}">
                          <a16:creationId xmlns:a16="http://schemas.microsoft.com/office/drawing/2014/main" id="{040F2C2B-B791-7D47-8982-30E751043B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7637" y="871742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直線コネクタ 400">
                      <a:extLst>
                        <a:ext uri="{FF2B5EF4-FFF2-40B4-BE49-F238E27FC236}">
                          <a16:creationId xmlns:a16="http://schemas.microsoft.com/office/drawing/2014/main" id="{2760716C-F25D-7642-AA02-9A0AC2E0A1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47529" y="763454"/>
                      <a:ext cx="0" cy="1691999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直線コネクタ 401">
                      <a:extLst>
                        <a:ext uri="{FF2B5EF4-FFF2-40B4-BE49-F238E27FC236}">
                          <a16:creationId xmlns:a16="http://schemas.microsoft.com/office/drawing/2014/main" id="{74F1DCD4-97A5-F143-8C05-0EE2D0C56A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26647" y="614493"/>
                      <a:ext cx="0" cy="1691999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3" name="直線コネクタ 402">
                      <a:extLst>
                        <a:ext uri="{FF2B5EF4-FFF2-40B4-BE49-F238E27FC236}">
                          <a16:creationId xmlns:a16="http://schemas.microsoft.com/office/drawing/2014/main" id="{7CEEA7FA-139C-0743-B82E-8D6E9F3447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97226" y="496345"/>
                      <a:ext cx="0" cy="1691999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直線コネクタ 403">
                      <a:extLst>
                        <a:ext uri="{FF2B5EF4-FFF2-40B4-BE49-F238E27FC236}">
                          <a16:creationId xmlns:a16="http://schemas.microsoft.com/office/drawing/2014/main" id="{B8423774-BB84-AB4A-B87D-7197113456A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1785" y="743094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直線コネクタ 404">
                      <a:extLst>
                        <a:ext uri="{FF2B5EF4-FFF2-40B4-BE49-F238E27FC236}">
                          <a16:creationId xmlns:a16="http://schemas.microsoft.com/office/drawing/2014/main" id="{077B6763-4251-5F4E-BDC7-42BAC76A9F2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7811" y="1064853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6" name="直線コネクタ 405">
                      <a:extLst>
                        <a:ext uri="{FF2B5EF4-FFF2-40B4-BE49-F238E27FC236}">
                          <a16:creationId xmlns:a16="http://schemas.microsoft.com/office/drawing/2014/main" id="{2483FB8B-AE22-E84B-8C1B-EE69B378EC4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3850" y="1398616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直線コネクタ 406">
                      <a:extLst>
                        <a:ext uri="{FF2B5EF4-FFF2-40B4-BE49-F238E27FC236}">
                          <a16:creationId xmlns:a16="http://schemas.microsoft.com/office/drawing/2014/main" id="{D433544D-1FE4-7C49-974E-CCE0B5557B1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010" y="1728272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0" name="図形グループ 11">
                    <a:extLst>
                      <a:ext uri="{FF2B5EF4-FFF2-40B4-BE49-F238E27FC236}">
                        <a16:creationId xmlns:a16="http://schemas.microsoft.com/office/drawing/2014/main" id="{36769978-50B6-7048-84FC-FB42096426B5}"/>
                      </a:ext>
                    </a:extLst>
                  </p:cNvPr>
                  <p:cNvGrpSpPr/>
                  <p:nvPr/>
                </p:nvGrpSpPr>
                <p:grpSpPr>
                  <a:xfrm>
                    <a:off x="7163688" y="2693801"/>
                    <a:ext cx="1884613" cy="1468212"/>
                    <a:chOff x="459939" y="294940"/>
                    <a:chExt cx="2490537" cy="2067393"/>
                  </a:xfrm>
                  <a:effectLst/>
                </p:grpSpPr>
                <p:sp>
                  <p:nvSpPr>
                    <p:cNvPr id="381" name="平行四辺形 380">
                      <a:extLst>
                        <a:ext uri="{FF2B5EF4-FFF2-40B4-BE49-F238E27FC236}">
                          <a16:creationId xmlns:a16="http://schemas.microsoft.com/office/drawing/2014/main" id="{5594F53E-31CA-B44A-80DE-4A0BB6704E45}"/>
                        </a:ext>
                      </a:extLst>
                    </p:cNvPr>
                    <p:cNvSpPr/>
                    <p:nvPr/>
                  </p:nvSpPr>
                  <p:spPr>
                    <a:xfrm rot="9722432">
                      <a:off x="459939" y="527340"/>
                      <a:ext cx="2490537" cy="1612232"/>
                    </a:xfrm>
                    <a:prstGeom prst="parallelogram">
                      <a:avLst>
                        <a:gd name="adj" fmla="val 32463"/>
                      </a:avLst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382" name="直線コネクタ 381">
                      <a:extLst>
                        <a:ext uri="{FF2B5EF4-FFF2-40B4-BE49-F238E27FC236}">
                          <a16:creationId xmlns:a16="http://schemas.microsoft.com/office/drawing/2014/main" id="{1E0AF5C2-CE95-894A-819E-9D9646001F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30301" y="670333"/>
                      <a:ext cx="0" cy="16920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直線コネクタ 382">
                      <a:extLst>
                        <a:ext uri="{FF2B5EF4-FFF2-40B4-BE49-F238E27FC236}">
                          <a16:creationId xmlns:a16="http://schemas.microsoft.com/office/drawing/2014/main" id="{4C87880C-F896-DA4C-BF4A-7CD0C5ECD2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1270" y="550249"/>
                      <a:ext cx="0" cy="1691999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直線コネクタ 383">
                      <a:extLst>
                        <a:ext uri="{FF2B5EF4-FFF2-40B4-BE49-F238E27FC236}">
                          <a16:creationId xmlns:a16="http://schemas.microsoft.com/office/drawing/2014/main" id="{29BA93E3-7FAF-DA4C-A3D9-CDAE500645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84935" y="410081"/>
                      <a:ext cx="0" cy="169199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直線コネクタ 384">
                      <a:extLst>
                        <a:ext uri="{FF2B5EF4-FFF2-40B4-BE49-F238E27FC236}">
                          <a16:creationId xmlns:a16="http://schemas.microsoft.com/office/drawing/2014/main" id="{8A956B85-C44B-ED40-977B-E77816C70D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49892" y="294940"/>
                      <a:ext cx="0" cy="169199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直線コネクタ 385">
                      <a:extLst>
                        <a:ext uri="{FF2B5EF4-FFF2-40B4-BE49-F238E27FC236}">
                          <a16:creationId xmlns:a16="http://schemas.microsoft.com/office/drawing/2014/main" id="{FC46BDD3-5663-094B-B8B5-11298EF61DE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64461" y="541726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直線コネクタ 386">
                      <a:extLst>
                        <a:ext uri="{FF2B5EF4-FFF2-40B4-BE49-F238E27FC236}">
                          <a16:creationId xmlns:a16="http://schemas.microsoft.com/office/drawing/2014/main" id="{48F6519F-109E-5B40-90A8-828D34CC52A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0492" y="863471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直線コネクタ 387">
                      <a:extLst>
                        <a:ext uri="{FF2B5EF4-FFF2-40B4-BE49-F238E27FC236}">
                          <a16:creationId xmlns:a16="http://schemas.microsoft.com/office/drawing/2014/main" id="{ACF6E605-656D-B24B-8131-A7177E700F1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6523" y="1197216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9" name="直線コネクタ 388">
                      <a:extLst>
                        <a:ext uri="{FF2B5EF4-FFF2-40B4-BE49-F238E27FC236}">
                          <a16:creationId xmlns:a16="http://schemas.microsoft.com/office/drawing/2014/main" id="{D27C4CA8-6F7E-9A4D-B165-7732FD6E9C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0537" y="1543021"/>
                      <a:ext cx="1885700" cy="59924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37" name="テキスト ボックス 436">
                  <a:extLst>
                    <a:ext uri="{FF2B5EF4-FFF2-40B4-BE49-F238E27FC236}">
                      <a16:creationId xmlns:a16="http://schemas.microsoft.com/office/drawing/2014/main" id="{5B73C0D9-5650-E549-BCC4-C3DE51DCB58B}"/>
                    </a:ext>
                  </a:extLst>
                </p:cNvPr>
                <p:cNvSpPr txBox="1"/>
                <p:nvPr/>
              </p:nvSpPr>
              <p:spPr>
                <a:xfrm rot="1200000">
                  <a:off x="3964145" y="32986151"/>
                  <a:ext cx="9685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000" b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・・・</a:t>
                  </a:r>
                </a:p>
              </p:txBody>
            </p:sp>
          </p:grpSp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2F6BF7E9-ABA7-7948-95E3-490FB7C16EE9}"/>
                  </a:ext>
                </a:extLst>
              </p:cNvPr>
              <p:cNvSpPr/>
              <p:nvPr/>
            </p:nvSpPr>
            <p:spPr>
              <a:xfrm rot="9900000">
                <a:off x="1041257" y="31100690"/>
                <a:ext cx="472692" cy="315220"/>
              </a:xfrm>
              <a:prstGeom prst="parallelogram">
                <a:avLst>
                  <a:gd name="adj" fmla="val 25689"/>
                </a:avLst>
              </a:prstGeom>
              <a:solidFill>
                <a:srgbClr val="9A041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A4E1EC26-68DC-9049-83F5-807F68069C5F}"/>
                  </a:ext>
                </a:extLst>
              </p:cNvPr>
              <p:cNvSpPr/>
              <p:nvPr/>
            </p:nvSpPr>
            <p:spPr>
              <a:xfrm rot="9928702">
                <a:off x="1640598" y="31261543"/>
                <a:ext cx="472692" cy="330981"/>
              </a:xfrm>
              <a:prstGeom prst="parallelogram">
                <a:avLst>
                  <a:gd name="adj" fmla="val 25689"/>
                </a:avLst>
              </a:prstGeom>
              <a:solidFill>
                <a:srgbClr val="9A041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E491F2C0-8E7A-5D41-8866-26CFB81CED5E}"/>
                  </a:ext>
                </a:extLst>
              </p:cNvPr>
              <p:cNvSpPr/>
              <p:nvPr/>
            </p:nvSpPr>
            <p:spPr>
              <a:xfrm rot="9906306">
                <a:off x="2262653" y="31441936"/>
                <a:ext cx="472692" cy="330981"/>
              </a:xfrm>
              <a:prstGeom prst="parallelogram">
                <a:avLst>
                  <a:gd name="adj" fmla="val 25689"/>
                </a:avLst>
              </a:prstGeom>
              <a:solidFill>
                <a:srgbClr val="9A041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EF3E23BC-92FC-2544-A433-233A54A5F56A}"/>
                  </a:ext>
                </a:extLst>
              </p:cNvPr>
              <p:cNvSpPr/>
              <p:nvPr/>
            </p:nvSpPr>
            <p:spPr>
              <a:xfrm rot="9906306">
                <a:off x="4495004" y="32220856"/>
                <a:ext cx="477625" cy="310182"/>
              </a:xfrm>
              <a:prstGeom prst="parallelogram">
                <a:avLst>
                  <a:gd name="adj" fmla="val 25689"/>
                </a:avLst>
              </a:prstGeom>
              <a:solidFill>
                <a:srgbClr val="9A041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97" name="右中かっこ 396">
              <a:extLst>
                <a:ext uri="{FF2B5EF4-FFF2-40B4-BE49-F238E27FC236}">
                  <a16:creationId xmlns:a16="http://schemas.microsoft.com/office/drawing/2014/main" id="{E0F3DDC1-9556-1544-9083-8BC364484C83}"/>
                </a:ext>
              </a:extLst>
            </p:cNvPr>
            <p:cNvSpPr/>
            <p:nvPr/>
          </p:nvSpPr>
          <p:spPr>
            <a:xfrm rot="6591742">
              <a:off x="9838515" y="21593562"/>
              <a:ext cx="396000" cy="4140000"/>
            </a:xfrm>
            <a:prstGeom prst="rightBrace">
              <a:avLst>
                <a:gd name="adj1" fmla="val 89437"/>
                <a:gd name="adj2" fmla="val 50000"/>
              </a:avLst>
            </a:prstGeom>
            <a:ln w="38100">
              <a:solidFill>
                <a:srgbClr val="9A041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8" name="テキスト ボックス 397">
              <a:extLst>
                <a:ext uri="{FF2B5EF4-FFF2-40B4-BE49-F238E27FC236}">
                  <a16:creationId xmlns:a16="http://schemas.microsoft.com/office/drawing/2014/main" id="{0BADACFD-50B0-AC41-9ED4-F0378FFA9EE0}"/>
                </a:ext>
              </a:extLst>
            </p:cNvPr>
            <p:cNvSpPr txBox="1"/>
            <p:nvPr/>
          </p:nvSpPr>
          <p:spPr>
            <a:xfrm>
              <a:off x="7060825" y="2387038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>
                  <a:latin typeface="Meiryo" panose="020B0604030504040204" pitchFamily="34" charset="-128"/>
                  <a:ea typeface="Meiryo" panose="020B0604030504040204" pitchFamily="34" charset="-128"/>
                </a:rPr>
                <a:t>アンサンブル平均</a:t>
              </a:r>
              <a:endParaRPr lang="ja-JP" altLang="en-US" sz="3200" b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155" name="図 154">
            <a:extLst>
              <a:ext uri="{FF2B5EF4-FFF2-40B4-BE49-F238E27FC236}">
                <a16:creationId xmlns:a16="http://schemas.microsoft.com/office/drawing/2014/main" id="{903E780E-0AEA-BC4B-A1D3-77B84A05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3987282" y="-901148"/>
            <a:ext cx="6149043" cy="8691336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6958417-951C-4643-AD7F-2168190A3961}"/>
              </a:ext>
            </a:extLst>
          </p:cNvPr>
          <p:cNvGrpSpPr/>
          <p:nvPr/>
        </p:nvGrpSpPr>
        <p:grpSpPr>
          <a:xfrm>
            <a:off x="3028121" y="5363225"/>
            <a:ext cx="19143663" cy="861774"/>
            <a:chOff x="3028121" y="5400000"/>
            <a:chExt cx="19143663" cy="86177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FB86088-A097-A049-8306-1E15EAE7986C}"/>
                </a:ext>
              </a:extLst>
            </p:cNvPr>
            <p:cNvSpPr/>
            <p:nvPr/>
          </p:nvSpPr>
          <p:spPr>
            <a:xfrm>
              <a:off x="14292704" y="5400000"/>
              <a:ext cx="7879080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86631"/>
              <a:r>
                <a:rPr lang="en-US" altLang="ja-JP" sz="5000" baseline="30000" dirty="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†</a:t>
              </a:r>
              <a:r>
                <a:rPr lang="ja-JP" altLang="en-US" sz="500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立命館大学</a:t>
              </a:r>
              <a:r>
                <a:rPr lang="en-US" altLang="ja-JP" sz="5000" dirty="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 </a:t>
              </a:r>
              <a:r>
                <a:rPr lang="ja-JP" altLang="en-US" sz="500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情報理工学部</a:t>
              </a:r>
              <a:endParaRPr lang="en-US" altLang="ja-JP" sz="5000" dirty="0"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endParaRPr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CFED545C-8F7A-824E-876E-CDE93B094DBB}"/>
                </a:ext>
              </a:extLst>
            </p:cNvPr>
            <p:cNvSpPr/>
            <p:nvPr/>
          </p:nvSpPr>
          <p:spPr>
            <a:xfrm>
              <a:off x="3028121" y="5400000"/>
              <a:ext cx="11085086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86631"/>
              <a:r>
                <a:rPr lang="ja-JP" altLang="en-US" sz="5000" baseline="3000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＊</a:t>
              </a:r>
              <a:r>
                <a:rPr lang="ja-JP" altLang="en-US" sz="500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立命館大学大学院</a:t>
              </a:r>
              <a:r>
                <a:rPr lang="en-US" altLang="ja-JP" sz="5000" dirty="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 </a:t>
              </a:r>
              <a:r>
                <a:rPr lang="ja-JP" altLang="en-US" sz="5000">
                  <a:solidFill>
                    <a:srgbClr val="F2F2F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ヒラギノ角ゴ ProN W3"/>
                </a:rPr>
                <a:t>情報理工学研究科</a:t>
              </a:r>
              <a:endParaRPr lang="en-US" altLang="ja-JP" sz="5000" dirty="0">
                <a:latin typeface="Meiryo" panose="020B0604030504040204" pitchFamily="34" charset="-128"/>
                <a:ea typeface="Meiryo" panose="020B0604030504040204" pitchFamily="34" charset="-128"/>
                <a:cs typeface="ヒラギノ角ゴ ProN W3"/>
              </a:endParaRPr>
            </a:p>
          </p:txBody>
        </p:sp>
      </p:grp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6BD5F903-0828-3942-817A-B05C288A2EA8}"/>
              </a:ext>
            </a:extLst>
          </p:cNvPr>
          <p:cNvSpPr txBox="1"/>
          <p:nvPr/>
        </p:nvSpPr>
        <p:spPr>
          <a:xfrm>
            <a:off x="3444257" y="2897541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000">
              <a:solidFill>
                <a:srgbClr val="34435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43EC6C9E-3B2D-4D45-875B-9DA61A27042E}"/>
              </a:ext>
            </a:extLst>
          </p:cNvPr>
          <p:cNvSpPr/>
          <p:nvPr/>
        </p:nvSpPr>
        <p:spPr>
          <a:xfrm>
            <a:off x="15300000" y="14507654"/>
            <a:ext cx="14580000" cy="1440000"/>
          </a:xfrm>
          <a:prstGeom prst="rect">
            <a:avLst/>
          </a:prstGeom>
          <a:solidFill>
            <a:srgbClr val="9A1B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5641F4BD-D6D7-124F-AAD8-B19DE226A46D}"/>
              </a:ext>
            </a:extLst>
          </p:cNvPr>
          <p:cNvSpPr/>
          <p:nvPr/>
        </p:nvSpPr>
        <p:spPr>
          <a:xfrm>
            <a:off x="15300000" y="14747498"/>
            <a:ext cx="11264622" cy="92333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ja-JP" altLang="en-US" sz="5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６．</a:t>
            </a:r>
            <a:r>
              <a:rPr lang="ja-JP" altLang="en-US" sz="5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確率的ノイズ透明化の適用結果</a:t>
            </a:r>
            <a:endParaRPr lang="ja-JP" altLang="en-US" sz="5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1F75762A-E7B4-3340-873E-FC1FE578D0B0}"/>
              </a:ext>
            </a:extLst>
          </p:cNvPr>
          <p:cNvSpPr/>
          <p:nvPr/>
        </p:nvSpPr>
        <p:spPr>
          <a:xfrm>
            <a:off x="15300000" y="14488299"/>
            <a:ext cx="14580000" cy="24056092"/>
          </a:xfrm>
          <a:prstGeom prst="rect">
            <a:avLst/>
          </a:prstGeom>
          <a:noFill/>
          <a:ln w="101600">
            <a:solidFill>
              <a:srgbClr val="9A1B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93" name="グループ化 492">
            <a:extLst>
              <a:ext uri="{FF2B5EF4-FFF2-40B4-BE49-F238E27FC236}">
                <a16:creationId xmlns:a16="http://schemas.microsoft.com/office/drawing/2014/main" id="{3000FC16-6344-F949-9433-39106DC17B0F}"/>
              </a:ext>
            </a:extLst>
          </p:cNvPr>
          <p:cNvGrpSpPr/>
          <p:nvPr/>
        </p:nvGrpSpPr>
        <p:grpSpPr>
          <a:xfrm>
            <a:off x="360000" y="26209942"/>
            <a:ext cx="14585014" cy="8523378"/>
            <a:chOff x="360000" y="24483826"/>
            <a:chExt cx="14585014" cy="8523378"/>
          </a:xfrm>
        </p:grpSpPr>
        <p:grpSp>
          <p:nvGrpSpPr>
            <p:cNvPr id="492" name="グループ化 491">
              <a:extLst>
                <a:ext uri="{FF2B5EF4-FFF2-40B4-BE49-F238E27FC236}">
                  <a16:creationId xmlns:a16="http://schemas.microsoft.com/office/drawing/2014/main" id="{3FA28C2B-5CD2-A24A-AA19-703F2EE9E2B3}"/>
                </a:ext>
              </a:extLst>
            </p:cNvPr>
            <p:cNvGrpSpPr/>
            <p:nvPr/>
          </p:nvGrpSpPr>
          <p:grpSpPr>
            <a:xfrm>
              <a:off x="360000" y="24483826"/>
              <a:ext cx="14585014" cy="8523378"/>
              <a:chOff x="360000" y="24483826"/>
              <a:chExt cx="14585014" cy="852337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507A7F0-F795-A344-983B-A4EFCF135EC0}"/>
                  </a:ext>
                </a:extLst>
              </p:cNvPr>
              <p:cNvGrpSpPr/>
              <p:nvPr/>
            </p:nvGrpSpPr>
            <p:grpSpPr>
              <a:xfrm>
                <a:off x="360000" y="24483826"/>
                <a:ext cx="14585014" cy="8523378"/>
                <a:chOff x="354985" y="37976088"/>
                <a:chExt cx="14585014" cy="8523378"/>
              </a:xfrm>
            </p:grpSpPr>
            <p:sp>
              <p:nvSpPr>
                <p:cNvPr id="356" name="正方形/長方形 355">
                  <a:extLst>
                    <a:ext uri="{FF2B5EF4-FFF2-40B4-BE49-F238E27FC236}">
                      <a16:creationId xmlns:a16="http://schemas.microsoft.com/office/drawing/2014/main" id="{EF99B208-1EDB-C243-825D-518B83758701}"/>
                    </a:ext>
                  </a:extLst>
                </p:cNvPr>
                <p:cNvSpPr/>
                <p:nvPr/>
              </p:nvSpPr>
              <p:spPr>
                <a:xfrm>
                  <a:off x="359178" y="37976088"/>
                  <a:ext cx="14580000" cy="8523378"/>
                </a:xfrm>
                <a:prstGeom prst="rect">
                  <a:avLst/>
                </a:prstGeom>
                <a:noFill/>
                <a:ln w="101600">
                  <a:solidFill>
                    <a:srgbClr val="9A1B1D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D62C7AD6-AEF8-EB4D-8C06-F702FAE4210A}"/>
                    </a:ext>
                  </a:extLst>
                </p:cNvPr>
                <p:cNvGrpSpPr/>
                <p:nvPr/>
              </p:nvGrpSpPr>
              <p:grpSpPr>
                <a:xfrm>
                  <a:off x="354985" y="37984521"/>
                  <a:ext cx="14585014" cy="1440000"/>
                  <a:chOff x="361440" y="35530966"/>
                  <a:chExt cx="14585014" cy="1440000"/>
                </a:xfrm>
              </p:grpSpPr>
              <p:sp>
                <p:nvSpPr>
                  <p:cNvPr id="358" name="正方形/長方形 357">
                    <a:extLst>
                      <a:ext uri="{FF2B5EF4-FFF2-40B4-BE49-F238E27FC236}">
                        <a16:creationId xmlns:a16="http://schemas.microsoft.com/office/drawing/2014/main" id="{AB3F5428-3589-7D4B-B307-6DA21575F4C2}"/>
                      </a:ext>
                    </a:extLst>
                  </p:cNvPr>
                  <p:cNvSpPr/>
                  <p:nvPr/>
                </p:nvSpPr>
                <p:spPr>
                  <a:xfrm>
                    <a:off x="366454" y="35530966"/>
                    <a:ext cx="14580000" cy="1440000"/>
                  </a:xfrm>
                  <a:prstGeom prst="rect">
                    <a:avLst/>
                  </a:prstGeom>
                  <a:solidFill>
                    <a:srgbClr val="9A1B1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5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359" name="正方形/長方形 358">
                    <a:extLst>
                      <a:ext uri="{FF2B5EF4-FFF2-40B4-BE49-F238E27FC236}">
                        <a16:creationId xmlns:a16="http://schemas.microsoft.com/office/drawing/2014/main" id="{313D51BD-B247-7C4E-A8C0-AC4CEB305176}"/>
                      </a:ext>
                    </a:extLst>
                  </p:cNvPr>
                  <p:cNvSpPr/>
                  <p:nvPr/>
                </p:nvSpPr>
                <p:spPr>
                  <a:xfrm>
                    <a:off x="361440" y="35836465"/>
                    <a:ext cx="7109639" cy="923330"/>
                  </a:xfrm>
                  <a:prstGeom prst="rect">
                    <a:avLst/>
                  </a:prstGeom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5400" b="1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４．</a:t>
                    </a:r>
                    <a:r>
                      <a:rPr lang="ja-JP" altLang="en-US" sz="5400" b="1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計測点群の問題点</a:t>
                    </a:r>
                    <a:endParaRPr lang="ja-JP" altLang="en-US" sz="5400" b="1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A12C3218-7487-3D44-9411-C89F77DD4DD1}"/>
                  </a:ext>
                </a:extLst>
              </p:cNvPr>
              <p:cNvSpPr txBox="1"/>
              <p:nvPr/>
            </p:nvSpPr>
            <p:spPr>
              <a:xfrm>
                <a:off x="396000" y="26080240"/>
                <a:ext cx="1454757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・</a:t>
                </a:r>
                <a:r>
                  <a:rPr lang="ja-JP" altLang="en-US" sz="4000" b="1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レーザ光が散乱することで位置を誤検出し，ノイズが発生</a:t>
                </a:r>
                <a:endParaRPr lang="en-US" altLang="ja-JP" sz="40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kumimoji="1"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・計測データの利活用のためにはノイズを削減する必要がある</a:t>
                </a:r>
                <a:endParaRPr kumimoji="1" lang="en-US" altLang="ja-JP" sz="4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459" name="グループ化 458">
              <a:extLst>
                <a:ext uri="{FF2B5EF4-FFF2-40B4-BE49-F238E27FC236}">
                  <a16:creationId xmlns:a16="http://schemas.microsoft.com/office/drawing/2014/main" id="{1F169AF8-68C0-8B41-83EE-5BD5F0095E7C}"/>
                </a:ext>
              </a:extLst>
            </p:cNvPr>
            <p:cNvGrpSpPr/>
            <p:nvPr/>
          </p:nvGrpSpPr>
          <p:grpSpPr>
            <a:xfrm>
              <a:off x="908296" y="27624800"/>
              <a:ext cx="13419921" cy="5023537"/>
              <a:chOff x="908296" y="27828000"/>
              <a:chExt cx="13419921" cy="5023537"/>
            </a:xfrm>
          </p:grpSpPr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53229D33-275F-3B4E-AA99-ACC0D3CB6DB3}"/>
                  </a:ext>
                </a:extLst>
              </p:cNvPr>
              <p:cNvGrpSpPr/>
              <p:nvPr/>
            </p:nvGrpSpPr>
            <p:grpSpPr>
              <a:xfrm>
                <a:off x="960779" y="27828000"/>
                <a:ext cx="13319979" cy="3600000"/>
                <a:chOff x="960779" y="26979225"/>
                <a:chExt cx="13319979" cy="3600000"/>
              </a:xfrm>
            </p:grpSpPr>
            <p:pic>
              <p:nvPicPr>
                <p:cNvPr id="174" name="図 173">
                  <a:extLst>
                    <a:ext uri="{FF2B5EF4-FFF2-40B4-BE49-F238E27FC236}">
                      <a16:creationId xmlns:a16="http://schemas.microsoft.com/office/drawing/2014/main" id="{1B6530D7-DCAC-BB4D-ABC1-F5F105E58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9146" t="18641" r="10083" b="16704"/>
                <a:stretch/>
              </p:blipFill>
              <p:spPr>
                <a:xfrm>
                  <a:off x="960779" y="26979225"/>
                  <a:ext cx="3940612" cy="3600000"/>
                </a:xfrm>
                <a:prstGeom prst="rect">
                  <a:avLst/>
                </a:prstGeom>
                <a:ln w="63500">
                  <a:solidFill>
                    <a:srgbClr val="9A0417"/>
                  </a:solidFill>
                </a:ln>
              </p:spPr>
            </p:pic>
            <p:pic>
              <p:nvPicPr>
                <p:cNvPr id="175" name="図 174">
                  <a:extLst>
                    <a:ext uri="{FF2B5EF4-FFF2-40B4-BE49-F238E27FC236}">
                      <a16:creationId xmlns:a16="http://schemas.microsoft.com/office/drawing/2014/main" id="{71AB0060-7A61-0D44-9B99-352798589F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5630" r="63762" b="31372"/>
                <a:stretch/>
              </p:blipFill>
              <p:spPr>
                <a:xfrm>
                  <a:off x="6026318" y="26979225"/>
                  <a:ext cx="3034002" cy="3600000"/>
                </a:xfrm>
                <a:prstGeom prst="rect">
                  <a:avLst/>
                </a:prstGeom>
                <a:ln w="63500">
                  <a:solidFill>
                    <a:srgbClr val="9A0417"/>
                  </a:solidFill>
                </a:ln>
              </p:spPr>
            </p:pic>
            <p:pic>
              <p:nvPicPr>
                <p:cNvPr id="176" name="図 175">
                  <a:extLst>
                    <a:ext uri="{FF2B5EF4-FFF2-40B4-BE49-F238E27FC236}">
                      <a16:creationId xmlns:a16="http://schemas.microsoft.com/office/drawing/2014/main" id="{42C499C9-E437-B547-895F-D7C0A439A4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3438" b="50281"/>
                <a:stretch/>
              </p:blipFill>
              <p:spPr>
                <a:xfrm>
                  <a:off x="10185247" y="26979225"/>
                  <a:ext cx="4095511" cy="3600000"/>
                </a:xfrm>
                <a:prstGeom prst="rect">
                  <a:avLst/>
                </a:prstGeom>
                <a:ln w="63500">
                  <a:solidFill>
                    <a:srgbClr val="9A0417"/>
                  </a:solidFill>
                </a:ln>
              </p:spPr>
            </p:pic>
          </p:grpSp>
          <p:grpSp>
            <p:nvGrpSpPr>
              <p:cNvPr id="452" name="グループ化 451">
                <a:extLst>
                  <a:ext uri="{FF2B5EF4-FFF2-40B4-BE49-F238E27FC236}">
                    <a16:creationId xmlns:a16="http://schemas.microsoft.com/office/drawing/2014/main" id="{BAA964A1-0F65-BD41-8728-DB4BAC2D8D5D}"/>
                  </a:ext>
                </a:extLst>
              </p:cNvPr>
              <p:cNvGrpSpPr/>
              <p:nvPr/>
            </p:nvGrpSpPr>
            <p:grpSpPr>
              <a:xfrm>
                <a:off x="908296" y="31462917"/>
                <a:ext cx="13419921" cy="1388620"/>
                <a:chOff x="908296" y="27788985"/>
                <a:chExt cx="13419921" cy="1388620"/>
              </a:xfrm>
            </p:grpSpPr>
            <p:sp>
              <p:nvSpPr>
                <p:cNvPr id="214" name="テキスト ボックス 213">
                  <a:extLst>
                    <a:ext uri="{FF2B5EF4-FFF2-40B4-BE49-F238E27FC236}">
                      <a16:creationId xmlns:a16="http://schemas.microsoft.com/office/drawing/2014/main" id="{7A60DBCF-144A-EF42-918F-18DF67E912BB}"/>
                    </a:ext>
                  </a:extLst>
                </p:cNvPr>
                <p:cNvSpPr txBox="1"/>
                <p:nvPr/>
              </p:nvSpPr>
              <p:spPr>
                <a:xfrm>
                  <a:off x="5974624" y="27790068"/>
                  <a:ext cx="3131999" cy="1368000"/>
                </a:xfrm>
                <a:prstGeom prst="rect">
                  <a:avLst/>
                </a:prstGeom>
                <a:solidFill>
                  <a:srgbClr val="940416"/>
                </a:solidFill>
                <a:ln>
                  <a:solidFill>
                    <a:srgbClr val="9A0417"/>
                  </a:solidFill>
                </a:ln>
                <a:effectLst/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ja-JP" altLang="en-US" sz="400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5" name="テキスト ボックス 214">
                  <a:extLst>
                    <a:ext uri="{FF2B5EF4-FFF2-40B4-BE49-F238E27FC236}">
                      <a16:creationId xmlns:a16="http://schemas.microsoft.com/office/drawing/2014/main" id="{09A2D5CB-AF74-BC40-B97C-EE0A7C2122E8}"/>
                    </a:ext>
                  </a:extLst>
                </p:cNvPr>
                <p:cNvSpPr txBox="1"/>
                <p:nvPr/>
              </p:nvSpPr>
              <p:spPr>
                <a:xfrm>
                  <a:off x="908296" y="27790068"/>
                  <a:ext cx="4032000" cy="1368000"/>
                </a:xfrm>
                <a:prstGeom prst="rect">
                  <a:avLst/>
                </a:prstGeom>
                <a:solidFill>
                  <a:srgbClr val="940416"/>
                </a:solidFill>
                <a:ln>
                  <a:solidFill>
                    <a:srgbClr val="9A0417"/>
                  </a:solidFill>
                </a:ln>
                <a:effectLst/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en-US" altLang="ja-JP" sz="40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49" name="正方形/長方形 448">
                  <a:extLst>
                    <a:ext uri="{FF2B5EF4-FFF2-40B4-BE49-F238E27FC236}">
                      <a16:creationId xmlns:a16="http://schemas.microsoft.com/office/drawing/2014/main" id="{03D04937-A8EB-E047-8A8D-751176144BF0}"/>
                    </a:ext>
                  </a:extLst>
                </p:cNvPr>
                <p:cNvSpPr/>
                <p:nvPr/>
              </p:nvSpPr>
              <p:spPr>
                <a:xfrm>
                  <a:off x="1666698" y="27854166"/>
                  <a:ext cx="2688557" cy="13234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木々の葉</a:t>
                  </a:r>
                  <a:endParaRPr lang="en-US" altLang="ja-JP" sz="40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</a:t>
                  </a:r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反射物体</a:t>
                  </a:r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)</a:t>
                  </a:r>
                  <a:endParaRPr lang="ja-JP" altLang="en-US" sz="400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9" name="正方形/長方形 218">
                  <a:extLst>
                    <a:ext uri="{FF2B5EF4-FFF2-40B4-BE49-F238E27FC236}">
                      <a16:creationId xmlns:a16="http://schemas.microsoft.com/office/drawing/2014/main" id="{7D7D0CD0-E5BF-3048-8DBF-F1A4E6B4E9DD}"/>
                    </a:ext>
                  </a:extLst>
                </p:cNvPr>
                <p:cNvSpPr/>
                <p:nvPr/>
              </p:nvSpPr>
              <p:spPr>
                <a:xfrm>
                  <a:off x="6197395" y="27853005"/>
                  <a:ext cx="2688557" cy="13234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窓ガラス</a:t>
                  </a:r>
                  <a:endParaRPr lang="en-US" altLang="ja-JP" sz="40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</a:t>
                  </a:r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反射物体</a:t>
                  </a:r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)</a:t>
                  </a:r>
                  <a:endParaRPr lang="ja-JP" altLang="en-US" sz="400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20" name="テキスト ボックス 219">
                  <a:extLst>
                    <a:ext uri="{FF2B5EF4-FFF2-40B4-BE49-F238E27FC236}">
                      <a16:creationId xmlns:a16="http://schemas.microsoft.com/office/drawing/2014/main" id="{526BB5B1-FF28-A844-A5C9-E21571C1B2C8}"/>
                    </a:ext>
                  </a:extLst>
                </p:cNvPr>
                <p:cNvSpPr txBox="1"/>
                <p:nvPr/>
              </p:nvSpPr>
              <p:spPr>
                <a:xfrm>
                  <a:off x="10152217" y="27788985"/>
                  <a:ext cx="4176000" cy="1368000"/>
                </a:xfrm>
                <a:prstGeom prst="rect">
                  <a:avLst/>
                </a:prstGeom>
                <a:solidFill>
                  <a:srgbClr val="940416"/>
                </a:solidFill>
                <a:ln>
                  <a:solidFill>
                    <a:srgbClr val="9A0417"/>
                  </a:solidFill>
                </a:ln>
                <a:effectLst/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ja-JP" altLang="en-US" sz="400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22" name="正方形/長方形 221">
                  <a:extLst>
                    <a:ext uri="{FF2B5EF4-FFF2-40B4-BE49-F238E27FC236}">
                      <a16:creationId xmlns:a16="http://schemas.microsoft.com/office/drawing/2014/main" id="{E883E9EE-4B35-F047-B8FB-B7AFEA8066D4}"/>
                    </a:ext>
                  </a:extLst>
                </p:cNvPr>
                <p:cNvSpPr/>
                <p:nvPr/>
              </p:nvSpPr>
              <p:spPr>
                <a:xfrm>
                  <a:off x="10599091" y="27854166"/>
                  <a:ext cx="3262433" cy="13234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工場内の粉塵</a:t>
                  </a:r>
                  <a:b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</a:br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</a:t>
                  </a:r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浮遊物</a:t>
                  </a:r>
                  <a:r>
                    <a:rPr lang="en-US" altLang="ja-JP" sz="4000" dirty="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)</a:t>
                  </a:r>
                  <a:endParaRPr lang="ja-JP" altLang="en-US" sz="400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D51690E-6AD5-E74F-80D9-C4DFC8736E6D}"/>
              </a:ext>
            </a:extLst>
          </p:cNvPr>
          <p:cNvSpPr/>
          <p:nvPr/>
        </p:nvSpPr>
        <p:spPr>
          <a:xfrm>
            <a:off x="19455786" y="23778916"/>
            <a:ext cx="3179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50000"/>
            </a:pPr>
            <a:r>
              <a:rPr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藤森神社─本殿─</a:t>
            </a:r>
            <a:r>
              <a:rPr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</a:t>
            </a:r>
            <a:endParaRPr lang="ja-JP" alt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Arial"/>
            </a:endParaRPr>
          </a:p>
        </p:txBody>
      </p:sp>
      <p:grpSp>
        <p:nvGrpSpPr>
          <p:cNvPr id="484" name="グループ化 483">
            <a:extLst>
              <a:ext uri="{FF2B5EF4-FFF2-40B4-BE49-F238E27FC236}">
                <a16:creationId xmlns:a16="http://schemas.microsoft.com/office/drawing/2014/main" id="{F10D61FD-3C50-7149-A273-3E74DA833EAE}"/>
              </a:ext>
            </a:extLst>
          </p:cNvPr>
          <p:cNvGrpSpPr/>
          <p:nvPr/>
        </p:nvGrpSpPr>
        <p:grpSpPr>
          <a:xfrm>
            <a:off x="15281400" y="15998501"/>
            <a:ext cx="14613803" cy="21708000"/>
            <a:chOff x="15281400" y="16697750"/>
            <a:chExt cx="14613803" cy="21708000"/>
          </a:xfrm>
        </p:grpSpPr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A586227C-3EB1-0C40-84D3-B4700D83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7198"/>
            <a:stretch/>
          </p:blipFill>
          <p:spPr>
            <a:xfrm>
              <a:off x="15328800" y="32158476"/>
              <a:ext cx="7253999" cy="6006422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48" name="図 447">
              <a:extLst>
                <a:ext uri="{FF2B5EF4-FFF2-40B4-BE49-F238E27FC236}">
                  <a16:creationId xmlns:a16="http://schemas.microsoft.com/office/drawing/2014/main" id="{99F22255-DD46-F54D-97BD-5135FC2F7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7218"/>
            <a:stretch/>
          </p:blipFill>
          <p:spPr>
            <a:xfrm>
              <a:off x="22586400" y="32159892"/>
              <a:ext cx="7253999" cy="600500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74" name="図 473">
              <a:extLst>
                <a:ext uri="{FF2B5EF4-FFF2-40B4-BE49-F238E27FC236}">
                  <a16:creationId xmlns:a16="http://schemas.microsoft.com/office/drawing/2014/main" id="{C0540F34-FC08-EB4D-9DB3-1A9A61372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722"/>
            <a:stretch/>
          </p:blipFill>
          <p:spPr>
            <a:xfrm>
              <a:off x="22586400" y="25049462"/>
              <a:ext cx="7253999" cy="63311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図 475">
              <a:extLst>
                <a:ext uri="{FF2B5EF4-FFF2-40B4-BE49-F238E27FC236}">
                  <a16:creationId xmlns:a16="http://schemas.microsoft.com/office/drawing/2014/main" id="{C33940B1-4275-2F48-9DFA-01D0D1BC9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722"/>
            <a:stretch/>
          </p:blipFill>
          <p:spPr>
            <a:xfrm>
              <a:off x="15328800" y="25051255"/>
              <a:ext cx="7253999" cy="63311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DEE8DDB-0A39-E141-A794-25F2871BA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765"/>
            <a:stretch/>
          </p:blipFill>
          <p:spPr>
            <a:xfrm>
              <a:off x="22604218" y="18226590"/>
              <a:ext cx="7253999" cy="6110339"/>
            </a:xfrm>
            <a:prstGeom prst="rect">
              <a:avLst/>
            </a:prstGeom>
            <a:ln w="38100">
              <a:noFill/>
            </a:ln>
            <a:effectLst/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8130CFF1-280A-494C-9F4E-9C9DD35F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28"/>
            <a:stretch/>
          </p:blipFill>
          <p:spPr>
            <a:xfrm>
              <a:off x="15329470" y="18225100"/>
              <a:ext cx="7253999" cy="6112999"/>
            </a:xfrm>
            <a:prstGeom prst="rect">
              <a:avLst/>
            </a:prstGeom>
            <a:ln w="38100">
              <a:noFill/>
            </a:ln>
            <a:effectLst/>
          </p:spPr>
        </p:pic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D6050BB5-F883-734E-93CD-0E98CE6020AB}"/>
                </a:ext>
              </a:extLst>
            </p:cNvPr>
            <p:cNvSpPr txBox="1"/>
            <p:nvPr/>
          </p:nvSpPr>
          <p:spPr>
            <a:xfrm>
              <a:off x="15281400" y="16706774"/>
              <a:ext cx="14580000" cy="720000"/>
            </a:xfrm>
            <a:prstGeom prst="rect">
              <a:avLst/>
            </a:prstGeom>
            <a:solidFill>
              <a:srgbClr val="940416"/>
            </a:solidFill>
            <a:ln>
              <a:solidFill>
                <a:srgbClr val="9A0417"/>
              </a:solidFill>
            </a:ln>
            <a:effectLst/>
          </p:spPr>
          <p:txBody>
            <a:bodyPr wrap="square" rtlCol="0">
              <a:noAutofit/>
            </a:bodyPr>
            <a:lstStyle/>
            <a:p>
              <a:pPr algn="ctr"/>
              <a:endPara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79" name="直線コネクタ 478">
              <a:extLst>
                <a:ext uri="{FF2B5EF4-FFF2-40B4-BE49-F238E27FC236}">
                  <a16:creationId xmlns:a16="http://schemas.microsoft.com/office/drawing/2014/main" id="{8FEFDAEA-B824-624A-A257-92A5560780B9}"/>
                </a:ext>
              </a:extLst>
            </p:cNvPr>
            <p:cNvCxnSpPr/>
            <p:nvPr/>
          </p:nvCxnSpPr>
          <p:spPr>
            <a:xfrm>
              <a:off x="22564708" y="16697750"/>
              <a:ext cx="0" cy="21708000"/>
            </a:xfrm>
            <a:prstGeom prst="line">
              <a:avLst/>
            </a:prstGeom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ABB4E562-BA21-8643-8D68-A626F16492BD}"/>
                </a:ext>
              </a:extLst>
            </p:cNvPr>
            <p:cNvSpPr txBox="1"/>
            <p:nvPr/>
          </p:nvSpPr>
          <p:spPr>
            <a:xfrm>
              <a:off x="15312258" y="17519247"/>
              <a:ext cx="14580000" cy="720000"/>
            </a:xfrm>
            <a:prstGeom prst="rect">
              <a:avLst/>
            </a:prstGeom>
            <a:solidFill>
              <a:srgbClr val="940416"/>
            </a:solidFill>
            <a:ln w="38100">
              <a:noFill/>
            </a:ln>
            <a:effectLst/>
          </p:spPr>
          <p:txBody>
            <a:bodyPr wrap="square" rtlCol="0">
              <a:noAutofit/>
            </a:bodyPr>
            <a:lstStyle/>
            <a:p>
              <a:pPr algn="ctr"/>
              <a:endPara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3" name="正方形/長方形 242">
              <a:extLst>
                <a:ext uri="{FF2B5EF4-FFF2-40B4-BE49-F238E27FC236}">
                  <a16:creationId xmlns:a16="http://schemas.microsoft.com/office/drawing/2014/main" id="{76A1BD7D-A2C8-A14C-973A-178EA9384E34}"/>
                </a:ext>
              </a:extLst>
            </p:cNvPr>
            <p:cNvSpPr/>
            <p:nvPr/>
          </p:nvSpPr>
          <p:spPr>
            <a:xfrm>
              <a:off x="19902202" y="17553195"/>
              <a:ext cx="533662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400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木々の葉によるノイズ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>
                  <a:extLst>
                    <a:ext uri="{FF2B5EF4-FFF2-40B4-BE49-F238E27FC236}">
                      <a16:creationId xmlns:a16="http://schemas.microsoft.com/office/drawing/2014/main" id="{D609C31B-44EE-5E41-AE6C-C9FE7D32E422}"/>
                    </a:ext>
                  </a:extLst>
                </p:cNvPr>
                <p:cNvSpPr/>
                <p:nvPr/>
              </p:nvSpPr>
              <p:spPr>
                <a:xfrm>
                  <a:off x="15970789" y="16768222"/>
                  <a:ext cx="603614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ノイズ透明化前（</a:t>
                  </a:r>
                  <a14:m>
                    <m:oMath xmlns:m="http://schemas.openxmlformats.org/officeDocument/2006/math">
                      <m:r>
                        <a:rPr lang="en-US" altLang="ja-JP" sz="4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4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）</a:t>
                  </a:r>
                  <a:endParaRPr lang="en-US" altLang="ja-JP" sz="40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 xmlns="">
            <p:sp>
              <p:nvSpPr>
                <p:cNvPr id="482" name="正方形/長方形 481">
                  <a:extLst>
                    <a:ext uri="{FF2B5EF4-FFF2-40B4-BE49-F238E27FC236}">
                      <a16:creationId xmlns:a16="http://schemas.microsoft.com/office/drawing/2014/main" id="{D609C31B-44EE-5E41-AE6C-C9FE7D32E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789" y="16768222"/>
                  <a:ext cx="6036140" cy="707886"/>
                </a:xfrm>
                <a:prstGeom prst="rect">
                  <a:avLst/>
                </a:prstGeom>
                <a:blipFill>
                  <a:blip r:embed="rId10"/>
                  <a:stretch>
                    <a:fillRect l="-3151" t="-12281" r="-2941" b="-368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DB3D4AB-0B18-1344-ACC7-E80F5A520B42}"/>
                    </a:ext>
                  </a:extLst>
                </p:cNvPr>
                <p:cNvSpPr/>
                <p:nvPr/>
              </p:nvSpPr>
              <p:spPr>
                <a:xfrm>
                  <a:off x="23097422" y="16763721"/>
                  <a:ext cx="667804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ノイズ透明化後（</a:t>
                  </a:r>
                  <a14:m>
                    <m:oMath xmlns:m="http://schemas.openxmlformats.org/officeDocument/2006/math">
                      <m:r>
                        <a:rPr lang="en-US" altLang="ja-JP" sz="4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4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a14:m>
                  <a:r>
                    <a:rPr lang="ja-JP" altLang="en-US" sz="4000">
                      <a:solidFill>
                        <a:schemeClr val="bg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）</a:t>
                  </a:r>
                  <a:endParaRPr lang="en-US" altLang="ja-JP" sz="4000" dirty="0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 xmlns=""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DB3D4AB-0B18-1344-ACC7-E80F5A520B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7422" y="16763721"/>
                  <a:ext cx="6678047" cy="707886"/>
                </a:xfrm>
                <a:prstGeom prst="rect">
                  <a:avLst/>
                </a:prstGeom>
                <a:blipFill>
                  <a:blip r:embed="rId11"/>
                  <a:stretch>
                    <a:fillRect l="-2087" t="-12281" r="-2087" b="-3508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テキスト ボックス 252">
              <a:extLst>
                <a:ext uri="{FF2B5EF4-FFF2-40B4-BE49-F238E27FC236}">
                  <a16:creationId xmlns:a16="http://schemas.microsoft.com/office/drawing/2014/main" id="{039077C7-47C6-1A4B-A2C1-10D01E1FAA1C}"/>
                </a:ext>
              </a:extLst>
            </p:cNvPr>
            <p:cNvSpPr txBox="1"/>
            <p:nvPr/>
          </p:nvSpPr>
          <p:spPr>
            <a:xfrm>
              <a:off x="15315203" y="31460016"/>
              <a:ext cx="14580000" cy="720000"/>
            </a:xfrm>
            <a:prstGeom prst="rect">
              <a:avLst/>
            </a:prstGeom>
            <a:solidFill>
              <a:srgbClr val="9A1B1D"/>
            </a:solidFill>
            <a:ln w="38100">
              <a:noFill/>
            </a:ln>
            <a:effectLst/>
          </p:spPr>
          <p:txBody>
            <a:bodyPr wrap="square" rtlCol="0">
              <a:noAutofit/>
            </a:bodyPr>
            <a:lstStyle/>
            <a:p>
              <a:pPr algn="ctr"/>
              <a:endPara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2" name="テキスト ボックス 251">
              <a:extLst>
                <a:ext uri="{FF2B5EF4-FFF2-40B4-BE49-F238E27FC236}">
                  <a16:creationId xmlns:a16="http://schemas.microsoft.com/office/drawing/2014/main" id="{E820135E-6DF2-874D-9E59-F2A505618F4A}"/>
                </a:ext>
              </a:extLst>
            </p:cNvPr>
            <p:cNvSpPr txBox="1"/>
            <p:nvPr/>
          </p:nvSpPr>
          <p:spPr>
            <a:xfrm>
              <a:off x="15305423" y="24417672"/>
              <a:ext cx="14580000" cy="720000"/>
            </a:xfrm>
            <a:prstGeom prst="rect">
              <a:avLst/>
            </a:prstGeom>
            <a:solidFill>
              <a:srgbClr val="9A1B1D"/>
            </a:solidFill>
            <a:ln w="38100">
              <a:noFill/>
            </a:ln>
            <a:effectLst/>
          </p:spPr>
          <p:txBody>
            <a:bodyPr wrap="square" rtlCol="0">
              <a:noAutofit/>
            </a:bodyPr>
            <a:lstStyle/>
            <a:p>
              <a:pPr algn="ctr"/>
              <a:endParaRPr lang="ja-JP" altLang="en-US" sz="4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AACF656E-D4F6-034F-800A-DACCEF177FCF}"/>
                </a:ext>
              </a:extLst>
            </p:cNvPr>
            <p:cNvSpPr/>
            <p:nvPr/>
          </p:nvSpPr>
          <p:spPr>
            <a:xfrm>
              <a:off x="19896394" y="24487295"/>
              <a:ext cx="533662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400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窓ガラスによるノイズ</a:t>
              </a:r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id="{2E70F518-49F8-F440-86A5-B53D11ED21C5}"/>
                </a:ext>
              </a:extLst>
            </p:cNvPr>
            <p:cNvSpPr/>
            <p:nvPr/>
          </p:nvSpPr>
          <p:spPr>
            <a:xfrm>
              <a:off x="19333738" y="31520958"/>
              <a:ext cx="64613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400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工場内の粉塵によるノイズ</a:t>
              </a:r>
            </a:p>
          </p:txBody>
        </p:sp>
      </p:grpSp>
      <p:sp>
        <p:nvSpPr>
          <p:cNvPr id="256" name="テキスト ボックス 255">
            <a:extLst>
              <a:ext uri="{FF2B5EF4-FFF2-40B4-BE49-F238E27FC236}">
                <a16:creationId xmlns:a16="http://schemas.microsoft.com/office/drawing/2014/main" id="{55DBB076-91A3-234D-9844-2A1250E3CC3D}"/>
              </a:ext>
            </a:extLst>
          </p:cNvPr>
          <p:cNvSpPr txBox="1"/>
          <p:nvPr/>
        </p:nvSpPr>
        <p:spPr>
          <a:xfrm>
            <a:off x="15299999" y="37708152"/>
            <a:ext cx="14475469" cy="72000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ja-JP" altLang="en-US" sz="4000">
                <a:latin typeface="Meiryo" panose="020B0604030504040204" pitchFamily="34" charset="-128"/>
                <a:ea typeface="Meiryo" panose="020B0604030504040204" pitchFamily="34" charset="-128"/>
              </a:rPr>
              <a:t>・様々な種類の計測ノイズを高精細に透明化することが可能</a:t>
            </a:r>
            <a:endParaRPr kumimoji="1" lang="en-US" altLang="ja-JP" sz="4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D0DD1B8E-CBC0-0E48-9DC5-5CF9B3FBC033}"/>
              </a:ext>
            </a:extLst>
          </p:cNvPr>
          <p:cNvGrpSpPr/>
          <p:nvPr/>
        </p:nvGrpSpPr>
        <p:grpSpPr>
          <a:xfrm>
            <a:off x="265068" y="35077694"/>
            <a:ext cx="14760000" cy="7689483"/>
            <a:chOff x="268973" y="35064469"/>
            <a:chExt cx="14760000" cy="7689483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884A673-A6C1-4747-AE96-5A6A0F454A7D}"/>
                </a:ext>
              </a:extLst>
            </p:cNvPr>
            <p:cNvGrpSpPr/>
            <p:nvPr/>
          </p:nvGrpSpPr>
          <p:grpSpPr>
            <a:xfrm>
              <a:off x="363905" y="35064469"/>
              <a:ext cx="14598324" cy="1440000"/>
              <a:chOff x="363905" y="35267669"/>
              <a:chExt cx="14598324" cy="1440000"/>
            </a:xfrm>
          </p:grpSpPr>
          <p:sp>
            <p:nvSpPr>
              <p:cNvPr id="195" name="正方形/長方形 194">
                <a:extLst>
                  <a:ext uri="{FF2B5EF4-FFF2-40B4-BE49-F238E27FC236}">
                    <a16:creationId xmlns:a16="http://schemas.microsoft.com/office/drawing/2014/main" id="{0230206A-162C-CE44-B121-5D9C0E675BE3}"/>
                  </a:ext>
                </a:extLst>
              </p:cNvPr>
              <p:cNvSpPr/>
              <p:nvPr/>
            </p:nvSpPr>
            <p:spPr>
              <a:xfrm>
                <a:off x="382229" y="35267669"/>
                <a:ext cx="14580000" cy="1440000"/>
              </a:xfrm>
              <a:prstGeom prst="rect">
                <a:avLst/>
              </a:prstGeom>
              <a:solidFill>
                <a:srgbClr val="9A1B1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5FADCBF9-4D85-1F4B-A446-3A8E162FBD35}"/>
                  </a:ext>
                </a:extLst>
              </p:cNvPr>
              <p:cNvSpPr/>
              <p:nvPr/>
            </p:nvSpPr>
            <p:spPr>
              <a:xfrm>
                <a:off x="363905" y="35580371"/>
                <a:ext cx="11264622" cy="923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５．</a:t>
                </a:r>
                <a:r>
                  <a:rPr lang="ja-JP" altLang="en-US" sz="5400" b="1">
                    <a:solidFill>
                      <a:schemeClr val="bg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確率的ノイズ透明化の検証実験</a:t>
                </a:r>
                <a:endParaRPr lang="ja-JP" altLang="en-US" sz="5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4EF12B25-14A2-2745-ADE7-9D5212A9BB35}"/>
                </a:ext>
              </a:extLst>
            </p:cNvPr>
            <p:cNvSpPr/>
            <p:nvPr/>
          </p:nvSpPr>
          <p:spPr>
            <a:xfrm>
              <a:off x="358973" y="35064469"/>
              <a:ext cx="14580000" cy="7531329"/>
            </a:xfrm>
            <a:prstGeom prst="rect">
              <a:avLst/>
            </a:prstGeom>
            <a:noFill/>
            <a:ln w="101600">
              <a:solidFill>
                <a:srgbClr val="9A1B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58" name="図 257">
              <a:extLst>
                <a:ext uri="{FF2B5EF4-FFF2-40B4-BE49-F238E27FC236}">
                  <a16:creationId xmlns:a16="http://schemas.microsoft.com/office/drawing/2014/main" id="{039FF044-D1EF-AF46-9E46-2A949934455D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268973" y="42465952"/>
              <a:ext cx="14760000" cy="28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6" name="テキスト ボックス 265">
            <a:extLst>
              <a:ext uri="{FF2B5EF4-FFF2-40B4-BE49-F238E27FC236}">
                <a16:creationId xmlns:a16="http://schemas.microsoft.com/office/drawing/2014/main" id="{0781FF59-F68D-3C42-B780-C0CBD50B2DAC}"/>
              </a:ext>
            </a:extLst>
          </p:cNvPr>
          <p:cNvSpPr txBox="1"/>
          <p:nvPr/>
        </p:nvSpPr>
        <p:spPr>
          <a:xfrm>
            <a:off x="360000" y="39860178"/>
            <a:ext cx="145475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１．点群に対して座標空間と色空間に対してノイズを付与し，</a:t>
            </a:r>
            <a:endParaRPr lang="en-US" altLang="ja-JP" sz="4000" dirty="0"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  <a:p>
            <a:r>
              <a:rPr lang="ja-JP" altLang="en-US" sz="400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　　座標ノイズ点群と色ノイズ点群の２種類の点群を用意</a:t>
            </a:r>
            <a:endParaRPr lang="en-US" altLang="ja-JP" sz="4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E47E6F43-89FA-114D-8846-5D04BFE4E577}"/>
              </a:ext>
            </a:extLst>
          </p:cNvPr>
          <p:cNvSpPr txBox="1"/>
          <p:nvPr/>
        </p:nvSpPr>
        <p:spPr>
          <a:xfrm>
            <a:off x="504000" y="3900706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>
                <a:latin typeface="Meiryo" panose="020B0604030504040204" pitchFamily="34" charset="-128"/>
                <a:ea typeface="Meiryo" panose="020B0604030504040204" pitchFamily="34" charset="-128"/>
              </a:rPr>
              <a:t>検証方法</a:t>
            </a:r>
            <a:endParaRPr lang="en-US" altLang="ja-JP" sz="4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C3026D42-7EC3-0F4C-BF30-DCEE2E22376F}"/>
              </a:ext>
            </a:extLst>
          </p:cNvPr>
          <p:cNvSpPr txBox="1"/>
          <p:nvPr/>
        </p:nvSpPr>
        <p:spPr>
          <a:xfrm>
            <a:off x="504000" y="2048806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>
                <a:latin typeface="Meiryo" panose="020B0604030504040204" pitchFamily="34" charset="-128"/>
                <a:ea typeface="Meiryo" panose="020B0604030504040204" pitchFamily="34" charset="-128"/>
              </a:rPr>
              <a:t>メリット</a:t>
            </a:r>
            <a:endParaRPr kumimoji="1" lang="ja-JP" altLang="en-US" sz="48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96" name="グループ化 495">
            <a:extLst>
              <a:ext uri="{FF2B5EF4-FFF2-40B4-BE49-F238E27FC236}">
                <a16:creationId xmlns:a16="http://schemas.microsoft.com/office/drawing/2014/main" id="{1B450C74-BD96-6D41-91F0-67F905EA9DCA}"/>
              </a:ext>
            </a:extLst>
          </p:cNvPr>
          <p:cNvGrpSpPr/>
          <p:nvPr/>
        </p:nvGrpSpPr>
        <p:grpSpPr>
          <a:xfrm>
            <a:off x="396000" y="16159992"/>
            <a:ext cx="15005326" cy="4047694"/>
            <a:chOff x="396000" y="16159992"/>
            <a:chExt cx="15005326" cy="4047694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6FDFA4A-4D0B-B047-8102-87A0BF899415}"/>
                </a:ext>
              </a:extLst>
            </p:cNvPr>
            <p:cNvGrpSpPr/>
            <p:nvPr/>
          </p:nvGrpSpPr>
          <p:grpSpPr>
            <a:xfrm>
              <a:off x="396000" y="16159992"/>
              <a:ext cx="15005326" cy="4047694"/>
              <a:chOff x="396000" y="29342593"/>
              <a:chExt cx="15005326" cy="4047694"/>
            </a:xfrm>
          </p:grpSpPr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721C44B7-51C3-554B-A7FE-B42ABE0F7BC5}"/>
                  </a:ext>
                </a:extLst>
              </p:cNvPr>
              <p:cNvSpPr txBox="1"/>
              <p:nvPr/>
            </p:nvSpPr>
            <p:spPr>
              <a:xfrm>
                <a:off x="396000" y="29342593"/>
                <a:ext cx="13954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・確率的処理に基づく高速かつ高精細な透視可視化手法</a:t>
                </a:r>
                <a:r>
                  <a:rPr kumimoji="1"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[</a:t>
                </a:r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1</a:t>
                </a:r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]</a:t>
                </a:r>
                <a:endParaRPr kumimoji="1" lang="ja-JP" altLang="en-US" sz="40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0" name="テキスト ボックス 389">
                    <a:extLst>
                      <a:ext uri="{FF2B5EF4-FFF2-40B4-BE49-F238E27FC236}">
                        <a16:creationId xmlns:a16="http://schemas.microsoft.com/office/drawing/2014/main" id="{CCD1AA23-17BB-6E48-936D-7013BCD9A0B1}"/>
                      </a:ext>
                    </a:extLst>
                  </p:cNvPr>
                  <p:cNvSpPr txBox="1"/>
                  <p:nvPr/>
                </p:nvSpPr>
                <p:spPr>
                  <a:xfrm>
                    <a:off x="396000" y="31103675"/>
                    <a:ext cx="13641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１</a:t>
                    </a:r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. </a:t>
                    </a:r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計測点群を</a:t>
                    </a:r>
                    <a:r>
                      <a:rPr lang="ja-JP" altLang="en-US" sz="400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リピートレベル</a:t>
                    </a:r>
                    <a:r>
                      <a:rPr lang="en-US" altLang="ja-JP" sz="40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ja-JP" sz="40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lang="ja-JP" altLang="en-US" sz="400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個のアンサンブルに分割</a:t>
                    </a:r>
                  </a:p>
                </p:txBody>
              </p:sp>
            </mc:Choice>
            <mc:Fallback>
              <p:sp>
                <p:nvSpPr>
                  <p:cNvPr id="390" name="テキスト ボックス 389">
                    <a:extLst>
                      <a:ext uri="{FF2B5EF4-FFF2-40B4-BE49-F238E27FC236}">
                        <a16:creationId xmlns:a16="http://schemas.microsoft.com/office/drawing/2014/main" id="{CCD1AA23-17BB-6E48-936D-7013BCD9A0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00" y="31103675"/>
                    <a:ext cx="13641170" cy="7078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81" t="-12281" b="-3684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1" name="テキスト ボックス 390">
                    <a:extLst>
                      <a:ext uri="{FF2B5EF4-FFF2-40B4-BE49-F238E27FC236}">
                        <a16:creationId xmlns:a16="http://schemas.microsoft.com/office/drawing/2014/main" id="{E780761D-F342-B844-876C-F1A0A3765266}"/>
                      </a:ext>
                    </a:extLst>
                  </p:cNvPr>
                  <p:cNvSpPr txBox="1"/>
                  <p:nvPr/>
                </p:nvSpPr>
                <p:spPr>
                  <a:xfrm>
                    <a:off x="396000" y="32682401"/>
                    <a:ext cx="15005326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３</a:t>
                    </a:r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. </a:t>
                    </a:r>
                    <a14:m>
                      <m:oMath xmlns:m="http://schemas.openxmlformats.org/officeDocument/2006/math"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枚の中間画像をアンサンブル平均</a:t>
                    </a:r>
                    <a:r>
                      <a:rPr lang="ja-JP" altLang="en-US" sz="4000" b="1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（確率的ノイズ透明化）</a:t>
                    </a:r>
                  </a:p>
                </p:txBody>
              </p:sp>
            </mc:Choice>
            <mc:Fallback>
              <p:sp>
                <p:nvSpPr>
                  <p:cNvPr id="391" name="テキスト ボックス 390">
                    <a:extLst>
                      <a:ext uri="{FF2B5EF4-FFF2-40B4-BE49-F238E27FC236}">
                        <a16:creationId xmlns:a16="http://schemas.microsoft.com/office/drawing/2014/main" id="{E780761D-F342-B844-876C-F1A0A3765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00" y="32682401"/>
                    <a:ext cx="15005326" cy="7078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37" t="-12281" b="-3684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6" name="テキスト ボックス 395">
                    <a:extLst>
                      <a:ext uri="{FF2B5EF4-FFF2-40B4-BE49-F238E27FC236}">
                        <a16:creationId xmlns:a16="http://schemas.microsoft.com/office/drawing/2014/main" id="{8EF238E2-81DA-804D-9878-98584CEFBE9F}"/>
                      </a:ext>
                    </a:extLst>
                  </p:cNvPr>
                  <p:cNvSpPr txBox="1"/>
                  <p:nvPr/>
                </p:nvSpPr>
                <p:spPr>
                  <a:xfrm>
                    <a:off x="396000" y="31896495"/>
                    <a:ext cx="146670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２</a:t>
                    </a:r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. </a:t>
                    </a:r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各アンサンブルごとに点を投影して</a:t>
                    </a:r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枚の中間画像を生成</a:t>
                    </a:r>
                  </a:p>
                </p:txBody>
              </p:sp>
            </mc:Choice>
            <mc:Fallback>
              <p:sp>
                <p:nvSpPr>
                  <p:cNvPr id="396" name="テキスト ボックス 395">
                    <a:extLst>
                      <a:ext uri="{FF2B5EF4-FFF2-40B4-BE49-F238E27FC236}">
                        <a16:creationId xmlns:a16="http://schemas.microsoft.com/office/drawing/2014/main" id="{8EF238E2-81DA-804D-9878-98584CEFB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00" y="31896495"/>
                    <a:ext cx="14667092" cy="7078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71" t="-14286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6155DF34-ACA5-8D4B-9E47-63E65C24AC35}"/>
                </a:ext>
              </a:extLst>
            </p:cNvPr>
            <p:cNvSpPr txBox="1"/>
            <p:nvPr/>
          </p:nvSpPr>
          <p:spPr>
            <a:xfrm>
              <a:off x="504000" y="17061789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800" b="1">
                  <a:latin typeface="Meiryo" panose="020B0604030504040204" pitchFamily="34" charset="-128"/>
                  <a:ea typeface="Meiryo" panose="020B0604030504040204" pitchFamily="34" charset="-128"/>
                </a:rPr>
                <a:t>アルゴリズム</a:t>
              </a:r>
              <a:endParaRPr kumimoji="1" lang="ja-JP" altLang="en-US" sz="48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テキスト ボックス 276">
                <a:extLst>
                  <a:ext uri="{FF2B5EF4-FFF2-40B4-BE49-F238E27FC236}">
                    <a16:creationId xmlns:a16="http://schemas.microsoft.com/office/drawing/2014/main" id="{872B7C8B-3FFF-7A46-8690-090AD1D96044}"/>
                  </a:ext>
                </a:extLst>
              </p:cNvPr>
              <p:cNvSpPr txBox="1"/>
              <p:nvPr/>
            </p:nvSpPr>
            <p:spPr>
              <a:xfrm>
                <a:off x="360000" y="41125618"/>
                <a:ext cx="130730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２．リピートレベル</a:t>
                </a:r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r>
                  <a:rPr lang="ja-JP" altLang="en-US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を</a:t>
                </a: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上げていき，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枚の中間画像の</a:t>
                </a:r>
                <a:endParaRPr lang="en-US" altLang="ja-JP" sz="4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　　対応するピクセル輝度値の標準偏差を計測</a:t>
                </a:r>
                <a:endParaRPr lang="en-US" altLang="ja-JP" sz="4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 xmlns="">
          <p:sp>
            <p:nvSpPr>
              <p:cNvPr id="277" name="テキスト ボックス 276">
                <a:extLst>
                  <a:ext uri="{FF2B5EF4-FFF2-40B4-BE49-F238E27FC236}">
                    <a16:creationId xmlns:a16="http://schemas.microsoft.com/office/drawing/2014/main" id="{872B7C8B-3FFF-7A46-8690-090AD1D96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1125618"/>
                <a:ext cx="13073002" cy="1323439"/>
              </a:xfrm>
              <a:prstGeom prst="rect">
                <a:avLst/>
              </a:prstGeom>
              <a:blipFill>
                <a:blip r:embed="rId16"/>
                <a:stretch>
                  <a:fillRect l="-1552" t="-6667" r="-582" b="-180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テキスト ボックス 279">
                <a:extLst>
                  <a:ext uri="{FF2B5EF4-FFF2-40B4-BE49-F238E27FC236}">
                    <a16:creationId xmlns:a16="http://schemas.microsoft.com/office/drawing/2014/main" id="{457266A1-EF81-6F42-8846-326378BB18D9}"/>
                  </a:ext>
                </a:extLst>
              </p:cNvPr>
              <p:cNvSpPr txBox="1"/>
              <p:nvPr/>
            </p:nvSpPr>
            <p:spPr>
              <a:xfrm>
                <a:off x="396000" y="37507599"/>
                <a:ext cx="1466709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・リピートレベル</a:t>
                </a:r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を上げることで対応するピクセル輝度値の</a:t>
                </a:r>
                <a:br>
                  <a:rPr lang="en-US" altLang="ja-JP" sz="4000" dirty="0">
                    <a:latin typeface="Meiryo" panose="020B0604030504040204" pitchFamily="34" charset="-128"/>
                    <a:ea typeface="Meiryo" panose="020B0604030504040204" pitchFamily="34" charset="-128"/>
                  </a:rPr>
                </a:b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</a:rPr>
                  <a:t>　アンサンブル平均の標準偏差が</a:t>
                </a:r>
                <a:r>
                  <a:rPr lang="ja-JP" altLang="en-US" sz="40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どのように推移するかの分析</a:t>
                </a:r>
                <a:endParaRPr lang="en-US" altLang="ja-JP" sz="40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/>
                </a:endParaRPr>
              </a:p>
            </p:txBody>
          </p:sp>
        </mc:Choice>
        <mc:Fallback xmlns="">
          <p:sp>
            <p:nvSpPr>
              <p:cNvPr id="280" name="テキスト ボックス 279">
                <a:extLst>
                  <a:ext uri="{FF2B5EF4-FFF2-40B4-BE49-F238E27FC236}">
                    <a16:creationId xmlns:a16="http://schemas.microsoft.com/office/drawing/2014/main" id="{457266A1-EF81-6F42-8846-326378BB1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37507599"/>
                <a:ext cx="14667092" cy="1323439"/>
              </a:xfrm>
              <a:prstGeom prst="rect">
                <a:avLst/>
              </a:prstGeom>
              <a:blipFill>
                <a:blip r:embed="rId17"/>
                <a:stretch>
                  <a:fillRect l="-1471" t="-6604" r="-433" b="-179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6EE7EBCA-C44C-6D49-90F8-D9CD14B79AEC}"/>
              </a:ext>
            </a:extLst>
          </p:cNvPr>
          <p:cNvSpPr txBox="1"/>
          <p:nvPr/>
        </p:nvSpPr>
        <p:spPr>
          <a:xfrm>
            <a:off x="504000" y="366773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>
                <a:latin typeface="Meiryo" panose="020B0604030504040204" pitchFamily="34" charset="-128"/>
                <a:ea typeface="Meiryo" panose="020B0604030504040204" pitchFamily="34" charset="-128"/>
              </a:rPr>
              <a:t>検証目的</a:t>
            </a:r>
            <a:endParaRPr lang="en-US" altLang="ja-JP" sz="4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98" name="グループ化 497">
            <a:extLst>
              <a:ext uri="{FF2B5EF4-FFF2-40B4-BE49-F238E27FC236}">
                <a16:creationId xmlns:a16="http://schemas.microsoft.com/office/drawing/2014/main" id="{74EAE45F-EAEC-5344-B0B6-C107AF59AA2B}"/>
              </a:ext>
            </a:extLst>
          </p:cNvPr>
          <p:cNvGrpSpPr/>
          <p:nvPr/>
        </p:nvGrpSpPr>
        <p:grpSpPr>
          <a:xfrm>
            <a:off x="15203488" y="6636693"/>
            <a:ext cx="14760000" cy="7382936"/>
            <a:chOff x="15203488" y="6636693"/>
            <a:chExt cx="14760000" cy="7382936"/>
          </a:xfrm>
        </p:grpSpPr>
        <p:grpSp>
          <p:nvGrpSpPr>
            <p:cNvPr id="408" name="グループ化 407">
              <a:extLst>
                <a:ext uri="{FF2B5EF4-FFF2-40B4-BE49-F238E27FC236}">
                  <a16:creationId xmlns:a16="http://schemas.microsoft.com/office/drawing/2014/main" id="{4441FF1E-EED7-5F4E-9DBC-1196DC18D37E}"/>
                </a:ext>
              </a:extLst>
            </p:cNvPr>
            <p:cNvGrpSpPr/>
            <p:nvPr/>
          </p:nvGrpSpPr>
          <p:grpSpPr>
            <a:xfrm rot="10800000">
              <a:off x="15203488" y="6636693"/>
              <a:ext cx="14760000" cy="7382936"/>
              <a:chOff x="363152" y="34190565"/>
              <a:chExt cx="14760000" cy="7382936"/>
            </a:xfrm>
            <a:effectLst/>
          </p:grpSpPr>
          <p:sp>
            <p:nvSpPr>
              <p:cNvPr id="409" name="正方形/長方形 408">
                <a:extLst>
                  <a:ext uri="{FF2B5EF4-FFF2-40B4-BE49-F238E27FC236}">
                    <a16:creationId xmlns:a16="http://schemas.microsoft.com/office/drawing/2014/main" id="{82FE2408-946C-6141-B87F-51F478FAA664}"/>
                  </a:ext>
                </a:extLst>
              </p:cNvPr>
              <p:cNvSpPr/>
              <p:nvPr/>
            </p:nvSpPr>
            <p:spPr>
              <a:xfrm>
                <a:off x="446640" y="34190565"/>
                <a:ext cx="14580000" cy="7297765"/>
              </a:xfrm>
              <a:prstGeom prst="rect">
                <a:avLst/>
              </a:prstGeom>
              <a:noFill/>
              <a:ln w="101600">
                <a:solidFill>
                  <a:srgbClr val="9A1B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410" name="図 409">
                <a:extLst>
                  <a:ext uri="{FF2B5EF4-FFF2-40B4-BE49-F238E27FC236}">
                    <a16:creationId xmlns:a16="http://schemas.microsoft.com/office/drawing/2014/main" id="{5F02AAB8-E44F-8B42-BBE9-1947E2B7FA7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152" y="41321501"/>
                <a:ext cx="14760000" cy="252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497" name="グループ化 496">
              <a:extLst>
                <a:ext uri="{FF2B5EF4-FFF2-40B4-BE49-F238E27FC236}">
                  <a16:creationId xmlns:a16="http://schemas.microsoft.com/office/drawing/2014/main" id="{A1DAB23D-E4CF-9D42-9B4C-655CA304A0C1}"/>
                </a:ext>
              </a:extLst>
            </p:cNvPr>
            <p:cNvGrpSpPr/>
            <p:nvPr/>
          </p:nvGrpSpPr>
          <p:grpSpPr>
            <a:xfrm>
              <a:off x="15300000" y="6955888"/>
              <a:ext cx="14107645" cy="6967521"/>
              <a:chOff x="15300000" y="6955888"/>
              <a:chExt cx="14107645" cy="6967521"/>
            </a:xfrm>
          </p:grpSpPr>
          <p:grpSp>
            <p:nvGrpSpPr>
              <p:cNvPr id="488" name="グループ化 487">
                <a:extLst>
                  <a:ext uri="{FF2B5EF4-FFF2-40B4-BE49-F238E27FC236}">
                    <a16:creationId xmlns:a16="http://schemas.microsoft.com/office/drawing/2014/main" id="{5CFD41F3-43A7-2F44-9E50-317D4B259006}"/>
                  </a:ext>
                </a:extLst>
              </p:cNvPr>
              <p:cNvGrpSpPr/>
              <p:nvPr/>
            </p:nvGrpSpPr>
            <p:grpSpPr>
              <a:xfrm>
                <a:off x="15537132" y="8118505"/>
                <a:ext cx="13694116" cy="5141054"/>
                <a:chOff x="15761222" y="8527917"/>
                <a:chExt cx="13694116" cy="5141054"/>
              </a:xfrm>
            </p:grpSpPr>
            <p:pic>
              <p:nvPicPr>
                <p:cNvPr id="470" name="図 469">
                  <a:extLst>
                    <a:ext uri="{FF2B5EF4-FFF2-40B4-BE49-F238E27FC236}">
                      <a16:creationId xmlns:a16="http://schemas.microsoft.com/office/drawing/2014/main" id="{8EAE4B82-2DA3-C547-81A4-489F815AC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761222" y="8527917"/>
                  <a:ext cx="6660000" cy="5141052"/>
                </a:xfrm>
                <a:prstGeom prst="rect">
                  <a:avLst/>
                </a:prstGeom>
              </p:spPr>
            </p:pic>
            <p:pic>
              <p:nvPicPr>
                <p:cNvPr id="472" name="図 471">
                  <a:extLst>
                    <a:ext uri="{FF2B5EF4-FFF2-40B4-BE49-F238E27FC236}">
                      <a16:creationId xmlns:a16="http://schemas.microsoft.com/office/drawing/2014/main" id="{2D747E8C-9F00-9840-9AB4-02C59DBB6C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95338" y="8527918"/>
                  <a:ext cx="6660000" cy="5141053"/>
                </a:xfrm>
                <a:prstGeom prst="rect">
                  <a:avLst/>
                </a:prstGeom>
              </p:spPr>
            </p:pic>
          </p:grpSp>
          <p:sp>
            <p:nvSpPr>
              <p:cNvPr id="272" name="テキスト ボックス 271">
                <a:extLst>
                  <a:ext uri="{FF2B5EF4-FFF2-40B4-BE49-F238E27FC236}">
                    <a16:creationId xmlns:a16="http://schemas.microsoft.com/office/drawing/2014/main" id="{E3C5D541-3798-3B47-B5EC-674A0AA6C1BF}"/>
                  </a:ext>
                </a:extLst>
              </p:cNvPr>
              <p:cNvSpPr txBox="1"/>
              <p:nvPr/>
            </p:nvSpPr>
            <p:spPr>
              <a:xfrm>
                <a:off x="15495657" y="6955888"/>
                <a:ext cx="264687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800" b="1">
                    <a:latin typeface="Meiryo" panose="020B0604030504040204" pitchFamily="34" charset="-128"/>
                    <a:ea typeface="Meiryo" panose="020B0604030504040204" pitchFamily="34" charset="-128"/>
                  </a:rPr>
                  <a:t>検証結果</a:t>
                </a:r>
                <a:endParaRPr lang="en-US" altLang="ja-JP" sz="4800" b="1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テキスト ボックス 278">
                    <a:extLst>
                      <a:ext uri="{FF2B5EF4-FFF2-40B4-BE49-F238E27FC236}">
                        <a16:creationId xmlns:a16="http://schemas.microsoft.com/office/drawing/2014/main" id="{EE8FB6B2-1248-E740-8516-C35DEE9B4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00000" y="13215523"/>
                    <a:ext cx="1410764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・</a:t>
                    </a:r>
                    <a:r>
                      <a:rPr lang="en-US" altLang="ja-JP" sz="4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ja-JP" sz="40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 </a:t>
                    </a:r>
                    <a:r>
                      <a:rPr lang="ja-JP" altLang="en-US" sz="4000">
                        <a:latin typeface="Meiryo" panose="020B0604030504040204" pitchFamily="34" charset="-128"/>
                        <a:ea typeface="Meiryo" panose="020B0604030504040204" pitchFamily="34" charset="-128"/>
                        <a:cs typeface="Times New Roman"/>
                      </a:rPr>
                      <a:t>を上げることで，ノイズの影響を低減させることが可能</a:t>
                    </a:r>
                    <a:endParaRPr lang="en-US" altLang="ja-JP" sz="40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279" name="テキスト ボックス 278">
                    <a:extLst>
                      <a:ext uri="{FF2B5EF4-FFF2-40B4-BE49-F238E27FC236}">
                        <a16:creationId xmlns:a16="http://schemas.microsoft.com/office/drawing/2014/main" id="{EE8FB6B2-1248-E740-8516-C35DEE9B4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00000" y="13215523"/>
                    <a:ext cx="14107645" cy="70788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529" t="-14286" r="-450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2" name="テキスト ボックス 281">
                <a:extLst>
                  <a:ext uri="{FF2B5EF4-FFF2-40B4-BE49-F238E27FC236}">
                    <a16:creationId xmlns:a16="http://schemas.microsoft.com/office/drawing/2014/main" id="{D4B5D64D-6BE2-2F44-8761-0EF047FF44E1}"/>
                  </a:ext>
                </a:extLst>
              </p:cNvPr>
              <p:cNvSpPr txBox="1"/>
              <p:nvPr/>
            </p:nvSpPr>
            <p:spPr>
              <a:xfrm>
                <a:off x="17708776" y="7755104"/>
                <a:ext cx="3057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座標ノイズ点群</a:t>
                </a:r>
                <a:endPara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83" name="テキスト ボックス 282">
                <a:extLst>
                  <a:ext uri="{FF2B5EF4-FFF2-40B4-BE49-F238E27FC236}">
                    <a16:creationId xmlns:a16="http://schemas.microsoft.com/office/drawing/2014/main" id="{6F2D0CEC-BA34-F246-9A25-28BBE7809D7E}"/>
                  </a:ext>
                </a:extLst>
              </p:cNvPr>
              <p:cNvSpPr txBox="1"/>
              <p:nvPr/>
            </p:nvSpPr>
            <p:spPr>
              <a:xfrm>
                <a:off x="24935754" y="775510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>
                    <a:latin typeface="Meiryo" panose="020B0604030504040204" pitchFamily="34" charset="-128"/>
                    <a:ea typeface="Meiryo" panose="020B0604030504040204" pitchFamily="34" charset="-128"/>
                    <a:cs typeface="Times New Roman"/>
                  </a:rPr>
                  <a:t>色ノイズ点群</a:t>
                </a:r>
                <a:endParaRPr lang="en-US" altLang="ja-JP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64983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ペーパー">
      <a:maj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asugiyama20120724.thmx</Template>
  <TotalTime>27326</TotalTime>
  <Words>469</Words>
  <Application>Microsoft Macintosh PowerPoint</Application>
  <PresentationFormat>ユーザー設定</PresentationFormat>
  <Paragraphs>59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Meiryo</vt:lpstr>
      <vt:lpstr>Arial</vt:lpstr>
      <vt:lpstr>Calibri</vt:lpstr>
      <vt:lpstr>Cambria Math</vt:lpstr>
      <vt:lpstr>Constantia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田中 健太郎</dc:creator>
  <cp:lastModifiedBy>UCHIDA Tomomasa(is0296ip)</cp:lastModifiedBy>
  <cp:revision>644</cp:revision>
  <cp:lastPrinted>2019-02-20T13:43:08Z</cp:lastPrinted>
  <dcterms:created xsi:type="dcterms:W3CDTF">2014-01-03T06:27:00Z</dcterms:created>
  <dcterms:modified xsi:type="dcterms:W3CDTF">2019-09-05T01:59:19Z</dcterms:modified>
</cp:coreProperties>
</file>